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ourier Prime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48" y="27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1d3f8881e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31d3f8881e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d3f8881eb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1d3f8881eb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Our library will empower developers to build better tables with minimal effort.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small, modular tool can solve a universal problem.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Let’s aim for simplicity, usability, and extensibility.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>
                <a:solidFill>
                  <a:schemeClr val="dk1"/>
                </a:solidFill>
              </a:rPr>
              <a:t>Start simple – focus on one or two responsive strategies (e.g., stacking or scrollable).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Prioritize developer experience – easy to install, configure, and use.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Build a small demo project for showcasing real-world applications.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Encourage contributions from the open-source community.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9a62b316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29a62b316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7709a1b0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27709a1b0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2302e79b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2302e79b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29a975fc1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329a975fc1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29728c17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29728c17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278f1446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278f1446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94274b8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294274b8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1d3f8881e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1d3f8881eb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27709a1b04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27709a1b04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27709a1b0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27709a1b0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Our library will empower developers to build better tables with minimal effort.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small, modular tool can solve a universal problem.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Let’s aim for simplicity, usability, and extensibility.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>
                <a:solidFill>
                  <a:schemeClr val="dk1"/>
                </a:solidFill>
              </a:rPr>
              <a:t>Start simple – focus on one or two responsive strategies (e.g., stacking or scrollable).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Prioritize developer experience – easy to install, configure, and use.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Build a small demo project for showcasing real-world applications.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Encourage contributions from the open-source community.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27709a1b0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27709a1b0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Our library will empower developers to build better tables with minimal effort.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small, modular tool can solve a universal problem.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Let’s aim for simplicity, usability, and extensibility.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>
                <a:solidFill>
                  <a:schemeClr val="dk1"/>
                </a:solidFill>
              </a:rPr>
              <a:t>Start simple – focus on one or two responsive strategies (e.g., stacking or scrollable).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Prioritize developer experience – easy to install, configure, and use.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Build a small demo project for showcasing real-world applications.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Encourage contributions from the open-source community.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0896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0896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atio_text_i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atio_text_i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atio_text_i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atio_text_i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atio_text_id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milos-globocki.github.io/RespTable/examples/html-with-csv/" TargetMode="External"/><Relationship Id="rId4" Type="http://schemas.openxmlformats.org/officeDocument/2006/relationships/hyperlink" Target="https://github.com/milos-globocki/RespTab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atio_text_i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atio_text_i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atio_text_i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Relationship Id="rId9" Type="http://schemas.openxmlformats.org/officeDocument/2006/relationships/hyperlink" Target="http://ratio_text_i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atio_text_i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atio_text_i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atio_text_i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atio_text_i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ctrTitle"/>
          </p:nvPr>
        </p:nvSpPr>
        <p:spPr>
          <a:xfrm>
            <a:off x="311708" y="6865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RespTable: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Lightweight Responsive Tables</a:t>
            </a: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ubTitle" idx="1"/>
          </p:nvPr>
        </p:nvSpPr>
        <p:spPr>
          <a:xfrm>
            <a:off x="410350" y="3757463"/>
            <a:ext cx="8520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Alexander Kassil, Daniel Hevesy-Szettyan, Dominik Bauer, and Miloš Globočki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871050" y="4373075"/>
            <a:ext cx="74019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84">
                <a:solidFill>
                  <a:schemeClr val="dk1"/>
                </a:solidFill>
              </a:rPr>
              <a:t>Copyright 2025 by the author(s), except as otherwise noted.</a:t>
            </a:r>
            <a:endParaRPr sz="3384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499"/>
              <a:buFont typeface="Arial"/>
              <a:buNone/>
            </a:pPr>
            <a:r>
              <a:rPr lang="en" sz="3384">
                <a:solidFill>
                  <a:schemeClr val="dk1"/>
                </a:solidFill>
              </a:rPr>
              <a:t>This work is placed under a Creative Commons Attribution 4.0 International (CC BY 4.0) licence</a:t>
            </a:r>
            <a:endParaRPr sz="3384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32" name="Google Shape;32;p6">
            <a:hlinkClick r:id="rId3"/>
          </p:cNvPr>
          <p:cNvSpPr txBox="1"/>
          <p:nvPr/>
        </p:nvSpPr>
        <p:spPr>
          <a:xfrm>
            <a:off x="7772500" y="4787900"/>
            <a:ext cx="12699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36363"/>
                </a:solidFill>
              </a:rPr>
              <a:t>1 / 13</a:t>
            </a:r>
            <a:endParaRPr sz="800" b="1">
              <a:solidFill>
                <a:srgbClr val="636363"/>
              </a:solidFill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1"/>
          </p:nvPr>
        </p:nvSpPr>
        <p:spPr>
          <a:xfrm>
            <a:off x="441350" y="2739100"/>
            <a:ext cx="85206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Information Architecture and Web Usability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Group 3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28 Jan 2025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Features</a:t>
            </a: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310896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indent="-31432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Good practice patterns enabled by default.</a:t>
            </a:r>
            <a:endParaRPr>
              <a:solidFill>
                <a:srgbClr val="000000"/>
              </a:solidFill>
            </a:endParaRPr>
          </a:p>
          <a:p>
            <a:pPr marL="342900" lvl="0" indent="-31432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Simple activation of different patterns for tables.</a:t>
            </a:r>
            <a:endParaRPr>
              <a:solidFill>
                <a:srgbClr val="000000"/>
              </a:solidFill>
            </a:endParaRPr>
          </a:p>
          <a:p>
            <a:pPr marL="342900" lvl="0" indent="-31432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Loading data with csv files.</a:t>
            </a:r>
            <a:endParaRPr>
              <a:solidFill>
                <a:srgbClr val="000000"/>
              </a:solidFill>
            </a:endParaRPr>
          </a:p>
          <a:p>
            <a:pPr marL="342900" lvl="0" indent="-31432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Three examples:</a:t>
            </a:r>
            <a:endParaRPr>
              <a:solidFill>
                <a:srgbClr val="000000"/>
              </a:solidFill>
            </a:endParaRPr>
          </a:p>
          <a:p>
            <a:pPr marL="685800" lvl="1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HTML and CSS only.</a:t>
            </a:r>
            <a:endParaRPr>
              <a:solidFill>
                <a:srgbClr val="000000"/>
              </a:solidFill>
            </a:endParaRPr>
          </a:p>
          <a:p>
            <a:pPr marL="685800" lvl="1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HTML and JS with CSV loading.</a:t>
            </a:r>
            <a:endParaRPr>
              <a:solidFill>
                <a:srgbClr val="000000"/>
              </a:solidFill>
            </a:endParaRPr>
          </a:p>
          <a:p>
            <a:pPr marL="685800" lvl="1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React implementation.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07" name="Google Shape;107;p15">
            <a:hlinkClick r:id="rId3"/>
          </p:cNvPr>
          <p:cNvSpPr txBox="1"/>
          <p:nvPr/>
        </p:nvSpPr>
        <p:spPr>
          <a:xfrm>
            <a:off x="7772500" y="4787900"/>
            <a:ext cx="12699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36363"/>
                </a:solidFill>
              </a:rPr>
              <a:t>10 / 13</a:t>
            </a:r>
            <a:endParaRPr sz="800" b="1">
              <a:solidFill>
                <a:srgbClr val="63636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Library Structure</a:t>
            </a:r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310900" y="1152475"/>
            <a:ext cx="8520600" cy="37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RespTable</a:t>
            </a:r>
            <a:endParaRPr sz="1200">
              <a:solidFill>
                <a:schemeClr val="dk1"/>
              </a:solidFill>
              <a:latin typeface="Courier Prime"/>
              <a:ea typeface="Courier Prime"/>
              <a:cs typeface="Courier Prime"/>
              <a:sym typeface="Courier Prime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|-- dist/</a:t>
            </a: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				</a:t>
            </a:r>
            <a:r>
              <a:rPr lang="en" sz="1200">
                <a:solidFill>
                  <a:schemeClr val="dk1"/>
                </a:solidFill>
              </a:rPr>
              <a:t>Contains the built library files.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|   |-- cjs/</a:t>
            </a:r>
            <a:r>
              <a:rPr lang="en" sz="1200">
                <a:solidFill>
                  <a:schemeClr val="dk1"/>
                </a:solidFill>
              </a:rPr>
              <a:t> 			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|   `-- esm/</a:t>
            </a:r>
            <a:r>
              <a:rPr lang="en" sz="1200">
                <a:solidFill>
                  <a:schemeClr val="dk1"/>
                </a:solidFill>
              </a:rPr>
              <a:t> 			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|-- examples/</a:t>
            </a:r>
            <a:r>
              <a:rPr lang="en" sz="1200">
                <a:solidFill>
                  <a:schemeClr val="dk1"/>
                </a:solidFill>
              </a:rPr>
              <a:t> 			Includes three example projects demonstrating how to use the library.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|   |-- html/</a:t>
            </a:r>
            <a:r>
              <a:rPr lang="en" sz="1200">
                <a:solidFill>
                  <a:schemeClr val="dk1"/>
                </a:solidFill>
              </a:rPr>
              <a:t> 			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|   |-- html-with-csv/</a:t>
            </a:r>
            <a:r>
              <a:rPr lang="en" sz="1200">
                <a:solidFill>
                  <a:schemeClr val="dk1"/>
                </a:solidFill>
              </a:rPr>
              <a:t> 	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|   |-- react/ 			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|   `-- README.md 		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2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|-- node_modules/ 		</a:t>
            </a:r>
            <a:r>
              <a:rPr lang="en" sz="1200">
                <a:solidFill>
                  <a:schemeClr val="dk1"/>
                </a:solidFill>
              </a:rPr>
              <a:t>Contains all the dependencies installed via npm.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|-- src/ 				</a:t>
            </a:r>
            <a:r>
              <a:rPr lang="en" sz="1200">
                <a:solidFill>
                  <a:schemeClr val="dk1"/>
                </a:solidFill>
              </a:rPr>
              <a:t>Contains the library's source code.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|   |-- components/ 		</a:t>
            </a:r>
            <a:r>
              <a:rPr lang="en" sz="1200">
                <a:solidFill>
                  <a:schemeClr val="dk1"/>
                </a:solidFill>
              </a:rPr>
              <a:t>All the JS code.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|   |-- styles/ 		</a:t>
            </a:r>
            <a:r>
              <a:rPr lang="en" sz="1200">
                <a:solidFill>
                  <a:schemeClr val="dk1"/>
                </a:solidFill>
              </a:rPr>
              <a:t>All the CSS code.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|   |-- index.js 		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|   `-- README.md 		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|-- gulpfile.js 		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|-- LICENCE 			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|-- package.json 		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|-- rollup.config.js 	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`-- README.md 			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114" name="Google Shape;114;p16">
            <a:hlinkClick r:id="rId3"/>
          </p:cNvPr>
          <p:cNvSpPr txBox="1"/>
          <p:nvPr/>
        </p:nvSpPr>
        <p:spPr>
          <a:xfrm>
            <a:off x="7772500" y="4787900"/>
            <a:ext cx="12699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36363"/>
                </a:solidFill>
              </a:rPr>
              <a:t>11 / 13</a:t>
            </a:r>
            <a:endParaRPr sz="800" b="1">
              <a:solidFill>
                <a:srgbClr val="63636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Integration Example</a:t>
            </a:r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310896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indent="-31432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Import the library with desired modules: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31432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Create a table and apply a pattern by calling functions: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highlight>
                <a:srgbClr val="FFFFFF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649275" y="1685075"/>
            <a:ext cx="77415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rgbClr val="0000FF"/>
                </a:solidFill>
                <a:highlight>
                  <a:srgbClr val="FFFFFF"/>
                </a:highlight>
                <a:latin typeface="Courier Prime"/>
                <a:ea typeface="Courier Prime"/>
                <a:cs typeface="Courier Prime"/>
                <a:sym typeface="Courier Prime"/>
              </a:rPr>
              <a:t>import</a:t>
            </a: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  <a:latin typeface="Courier Prime"/>
                <a:ea typeface="Courier Prime"/>
                <a:cs typeface="Courier Prime"/>
                <a:sym typeface="Courier Prime"/>
              </a:rPr>
              <a:t> { LoadCSV, CreateTable, ApplyStacking } </a:t>
            </a:r>
            <a:r>
              <a:rPr lang="en" sz="1350">
                <a:solidFill>
                  <a:srgbClr val="0000FF"/>
                </a:solidFill>
                <a:highlight>
                  <a:srgbClr val="FFFFFF"/>
                </a:highlight>
                <a:latin typeface="Courier Prime"/>
                <a:ea typeface="Courier Prime"/>
                <a:cs typeface="Courier Prime"/>
                <a:sym typeface="Courier Prime"/>
              </a:rPr>
              <a:t>from</a:t>
            </a: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  <a:latin typeface="Courier Prime"/>
                <a:ea typeface="Courier Prime"/>
                <a:cs typeface="Courier Prime"/>
                <a:sym typeface="Courier Prime"/>
              </a:rPr>
              <a:t> </a:t>
            </a:r>
            <a:r>
              <a:rPr lang="en" sz="1350">
                <a:solidFill>
                  <a:srgbClr val="A31515"/>
                </a:solidFill>
                <a:highlight>
                  <a:srgbClr val="FFFFFF"/>
                </a:highlight>
                <a:latin typeface="Courier Prime"/>
                <a:ea typeface="Courier Prime"/>
                <a:cs typeface="Courier Prime"/>
                <a:sym typeface="Courier Prime"/>
              </a:rPr>
              <a:t>'./respTable.js'</a:t>
            </a: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  <a:latin typeface="Courier Prime"/>
                <a:ea typeface="Courier Prime"/>
                <a:cs typeface="Courier Prime"/>
                <a:sym typeface="Courier Prime"/>
              </a:rPr>
              <a:t>;</a:t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649275" y="2742850"/>
            <a:ext cx="54660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rgbClr val="0000FF"/>
                </a:solidFill>
                <a:highlight>
                  <a:srgbClr val="FFFFFF"/>
                </a:highlight>
                <a:latin typeface="Courier Prime"/>
                <a:ea typeface="Courier Prime"/>
                <a:cs typeface="Courier Prime"/>
                <a:sym typeface="Courier Prime"/>
              </a:rPr>
              <a:t>const</a:t>
            </a: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  <a:latin typeface="Courier Prime"/>
                <a:ea typeface="Courier Prime"/>
                <a:cs typeface="Courier Prime"/>
                <a:sym typeface="Courier Prime"/>
              </a:rPr>
              <a:t> csvData = </a:t>
            </a:r>
            <a:r>
              <a:rPr lang="en" sz="1350">
                <a:solidFill>
                  <a:srgbClr val="0000FF"/>
                </a:solidFill>
                <a:highlight>
                  <a:srgbClr val="FFFFFF"/>
                </a:highlight>
                <a:latin typeface="Courier Prime"/>
                <a:ea typeface="Courier Prime"/>
                <a:cs typeface="Courier Prime"/>
                <a:sym typeface="Courier Prime"/>
              </a:rPr>
              <a:t>await</a:t>
            </a: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  <a:latin typeface="Courier Prime"/>
                <a:ea typeface="Courier Prime"/>
                <a:cs typeface="Courier Prime"/>
                <a:sym typeface="Courier Prime"/>
              </a:rPr>
              <a:t> LoadCSV(</a:t>
            </a:r>
            <a:r>
              <a:rPr lang="en" sz="1350">
                <a:solidFill>
                  <a:srgbClr val="A31515"/>
                </a:solidFill>
                <a:highlight>
                  <a:srgbClr val="FFFFFF"/>
                </a:highlight>
                <a:latin typeface="Courier Prime"/>
                <a:ea typeface="Courier Prime"/>
                <a:cs typeface="Courier Prime"/>
                <a:sym typeface="Courier Prime"/>
              </a:rPr>
              <a:t>'./cereals.csv'</a:t>
            </a: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  <a:latin typeface="Courier Prime"/>
                <a:ea typeface="Courier Prime"/>
                <a:cs typeface="Courier Prime"/>
                <a:sym typeface="Courier Prime"/>
              </a:rPr>
              <a:t>);</a:t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  <a:latin typeface="Courier Prime"/>
                <a:ea typeface="Courier Prime"/>
                <a:cs typeface="Courier Prime"/>
                <a:sym typeface="Courier Prime"/>
              </a:rPr>
              <a:t>CreateTable(csvData);</a:t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  <a:latin typeface="Courier Prime"/>
                <a:ea typeface="Courier Prime"/>
                <a:cs typeface="Courier Prime"/>
                <a:sym typeface="Courier Prime"/>
              </a:rPr>
              <a:t>ApplyStacking();</a:t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FF"/>
              </a:solidFill>
              <a:highlight>
                <a:srgbClr val="FFFFFF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23" name="Google Shape;123;p17">
            <a:hlinkClick r:id="rId3"/>
          </p:cNvPr>
          <p:cNvSpPr txBox="1"/>
          <p:nvPr/>
        </p:nvSpPr>
        <p:spPr>
          <a:xfrm>
            <a:off x="7772500" y="4787900"/>
            <a:ext cx="12699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36363"/>
                </a:solidFill>
              </a:rPr>
              <a:t>12 / 13</a:t>
            </a:r>
            <a:endParaRPr sz="800" b="1">
              <a:solidFill>
                <a:srgbClr val="63636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281700" y="14453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Showcase</a:t>
            </a:r>
            <a:endParaRPr/>
          </a:p>
        </p:txBody>
      </p:sp>
      <p:sp>
        <p:nvSpPr>
          <p:cNvPr id="129" name="Google Shape;129;p18">
            <a:hlinkClick r:id="rId3"/>
          </p:cNvPr>
          <p:cNvSpPr txBox="1"/>
          <p:nvPr/>
        </p:nvSpPr>
        <p:spPr>
          <a:xfrm>
            <a:off x="7772500" y="4787900"/>
            <a:ext cx="12699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36363"/>
                </a:solidFill>
              </a:rPr>
              <a:t>13 / 13</a:t>
            </a:r>
            <a:endParaRPr sz="800" b="1">
              <a:solidFill>
                <a:srgbClr val="636363"/>
              </a:solidFill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4294967295"/>
          </p:nvPr>
        </p:nvSpPr>
        <p:spPr>
          <a:xfrm>
            <a:off x="507000" y="2710950"/>
            <a:ext cx="8130000" cy="21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Showcase video on YT: </a:t>
            </a:r>
            <a:r>
              <a:rPr lang="en" sz="1500" u="sng">
                <a:solidFill>
                  <a:schemeClr val="hlink"/>
                </a:solidFill>
              </a:rPr>
              <a:t>https://youtu.be/3FPELCNy-5k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Github Repo: </a:t>
            </a:r>
            <a:r>
              <a:rPr lang="en" sz="1500" u="sng">
                <a:solidFill>
                  <a:schemeClr val="hlink"/>
                </a:solidFill>
                <a:hlinkClick r:id="rId4"/>
              </a:rPr>
              <a:t>https://github.com/milos-globocki/RespTable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Live Demo on Github Pages: </a:t>
            </a:r>
            <a:r>
              <a:rPr lang="en" sz="1500" u="sng">
                <a:solidFill>
                  <a:schemeClr val="hlink"/>
                </a:solidFill>
                <a:hlinkClick r:id="rId5"/>
              </a:rPr>
              <a:t>https://milos-globocki.github.io/RespTable/examples/html-with-csv/</a:t>
            </a:r>
            <a:br>
              <a:rPr lang="en" sz="1500"/>
            </a:br>
            <a:r>
              <a:rPr lang="en" sz="15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https://milos-globocki.github.io/RespTable/examples/html/</a:t>
            </a:r>
            <a:endParaRPr sz="1500"/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35425" y="175450"/>
            <a:ext cx="1866881" cy="18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7">
            <a:alphaModFix amt="38000"/>
          </a:blip>
          <a:stretch>
            <a:fillRect/>
          </a:stretch>
        </p:blipFill>
        <p:spPr>
          <a:xfrm>
            <a:off x="178900" y="175450"/>
            <a:ext cx="2998199" cy="186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Responsive Table Libraries</a:t>
            </a: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0896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Display tables across different screen sizes.</a:t>
            </a:r>
            <a:endParaRPr>
              <a:solidFill>
                <a:schemeClr val="dk1"/>
              </a:solidFill>
            </a:endParaRPr>
          </a:p>
          <a:p>
            <a:pPr marL="342900" marR="0" lvl="0" indent="-31432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Enhance user experience by using responsive patterns.</a:t>
            </a:r>
            <a:endParaRPr>
              <a:solidFill>
                <a:schemeClr val="dk1"/>
              </a:solidFill>
            </a:endParaRPr>
          </a:p>
          <a:p>
            <a:pPr marL="342900" lvl="0" indent="-31432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Using libraries saves time in development.</a:t>
            </a:r>
            <a:endParaRPr>
              <a:solidFill>
                <a:schemeClr val="dk1"/>
              </a:solidFill>
            </a:endParaRPr>
          </a:p>
          <a:p>
            <a:pPr marL="342900" lvl="0" indent="-31432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Libraries have well-tested designs and layouts.</a:t>
            </a:r>
            <a:endParaRPr>
              <a:solidFill>
                <a:schemeClr val="dk1"/>
              </a:solidFill>
            </a:endParaRPr>
          </a:p>
          <a:p>
            <a:pPr marL="342900" lvl="0" indent="-314325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Consistent usability across the application.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" name="Google Shape;40;p7">
            <a:hlinkClick r:id="rId3"/>
          </p:cNvPr>
          <p:cNvSpPr txBox="1"/>
          <p:nvPr/>
        </p:nvSpPr>
        <p:spPr>
          <a:xfrm>
            <a:off x="7772500" y="4787900"/>
            <a:ext cx="12699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36363"/>
                </a:solidFill>
              </a:rPr>
              <a:t>2 / 13</a:t>
            </a:r>
            <a:endParaRPr sz="800" b="1">
              <a:solidFill>
                <a:srgbClr val="63636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Comparing Responsive Table Libraries</a:t>
            </a: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Larger Libraries:</a:t>
            </a:r>
            <a:endParaRPr sz="1800">
              <a:solidFill>
                <a:schemeClr val="dk1"/>
              </a:solidFill>
            </a:endParaRPr>
          </a:p>
          <a:p>
            <a:pPr marL="314325" lvl="0" indent="-2857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Big Package size.</a:t>
            </a:r>
            <a:endParaRPr sz="1800">
              <a:solidFill>
                <a:schemeClr val="dk1"/>
              </a:solidFill>
            </a:endParaRPr>
          </a:p>
          <a:p>
            <a:pPr marL="314325" lvl="0" indent="-2857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 lot of features.</a:t>
            </a:r>
            <a:endParaRPr sz="1800">
              <a:solidFill>
                <a:schemeClr val="dk1"/>
              </a:solidFill>
            </a:endParaRPr>
          </a:p>
          <a:p>
            <a:pPr marL="314325" lvl="0" indent="-2857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Extensive Documentation.</a:t>
            </a:r>
            <a:endParaRPr sz="1800">
              <a:solidFill>
                <a:schemeClr val="dk1"/>
              </a:solidFill>
            </a:endParaRPr>
          </a:p>
          <a:p>
            <a:pPr marL="314325" lvl="0" indent="-2857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Complex feature activation.</a:t>
            </a:r>
            <a:endParaRPr sz="1800">
              <a:solidFill>
                <a:schemeClr val="dk1"/>
              </a:solidFill>
            </a:endParaRPr>
          </a:p>
          <a:p>
            <a:pPr marL="314325" lvl="0" indent="-2857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TanStack Table, AG Grid, Handsontable.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 i="1">
              <a:solidFill>
                <a:schemeClr val="dk1"/>
              </a:solidFill>
            </a:endParaRPr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5720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Compact Libraries:</a:t>
            </a:r>
            <a:endParaRPr sz="1800">
              <a:solidFill>
                <a:schemeClr val="dk1"/>
              </a:solidFill>
            </a:endParaRPr>
          </a:p>
          <a:p>
            <a:pPr marL="342900" marR="0" lvl="0" indent="-314325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Lack of features.</a:t>
            </a:r>
            <a:endParaRPr sz="1800">
              <a:solidFill>
                <a:schemeClr val="dk1"/>
              </a:solidFill>
            </a:endParaRPr>
          </a:p>
          <a:p>
            <a:pPr marL="342900" marR="0" lvl="0" indent="-314325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Small documentation.</a:t>
            </a:r>
            <a:endParaRPr sz="1800">
              <a:solidFill>
                <a:schemeClr val="dk1"/>
              </a:solidFill>
            </a:endParaRPr>
          </a:p>
          <a:p>
            <a:pPr marL="342900" marR="0" lvl="0" indent="-314325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Hard to extend.</a:t>
            </a:r>
            <a:endParaRPr sz="1800">
              <a:solidFill>
                <a:schemeClr val="dk1"/>
              </a:solidFill>
            </a:endParaRPr>
          </a:p>
          <a:p>
            <a:pPr marL="342900" marR="0" lvl="0" indent="-314325" algn="l" rtl="0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Grid.js, Tablesaw, JSTable.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8" name="Google Shape;48;p8">
            <a:hlinkClick r:id="rId3"/>
          </p:cNvPr>
          <p:cNvSpPr txBox="1"/>
          <p:nvPr/>
        </p:nvSpPr>
        <p:spPr>
          <a:xfrm>
            <a:off x="7772500" y="4787900"/>
            <a:ext cx="12699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36363"/>
                </a:solidFill>
              </a:rPr>
              <a:t>3 / 13</a:t>
            </a:r>
            <a:endParaRPr sz="800" b="1">
              <a:solidFill>
                <a:srgbClr val="63636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Project Vision</a:t>
            </a: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310896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 lightweight, responsive table library for HTML that ensures tables look great on all devices.</a:t>
            </a:r>
            <a:endParaRPr>
              <a:solidFill>
                <a:schemeClr val="dk1"/>
              </a:solidFill>
            </a:endParaRPr>
          </a:p>
          <a:p>
            <a:pPr marL="342900" marR="0" lvl="0" indent="-31432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Designed to integrate seamlessly with other libraries or frameworks (e.g. React, Vue, etc.).</a:t>
            </a:r>
            <a:endParaRPr>
              <a:solidFill>
                <a:schemeClr val="dk1"/>
              </a:solidFill>
            </a:endParaRPr>
          </a:p>
          <a:p>
            <a:pPr marL="342900" lvl="0" indent="-31432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Open-source for collaboration, contribution, and adoption.</a:t>
            </a:r>
            <a:endParaRPr>
              <a:solidFill>
                <a:schemeClr val="dk1"/>
              </a:solidFill>
            </a:endParaRPr>
          </a:p>
          <a:p>
            <a:pPr marL="342900" lvl="0" indent="-314325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Available for everyone to use.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" name="Google Shape;55;p9">
            <a:hlinkClick r:id="rId3"/>
          </p:cNvPr>
          <p:cNvSpPr txBox="1"/>
          <p:nvPr/>
        </p:nvSpPr>
        <p:spPr>
          <a:xfrm>
            <a:off x="7772500" y="4787900"/>
            <a:ext cx="12699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36363"/>
                </a:solidFill>
              </a:rPr>
              <a:t>4 / 13</a:t>
            </a:r>
            <a:endParaRPr sz="800" b="1">
              <a:solidFill>
                <a:srgbClr val="63636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Pattern Showcase</a:t>
            </a:r>
            <a:endParaRPr/>
          </a:p>
        </p:txBody>
      </p:sp>
      <p:pic>
        <p:nvPicPr>
          <p:cNvPr id="61" name="Google Shape;61;p10"/>
          <p:cNvPicPr preferRelativeResize="0"/>
          <p:nvPr/>
        </p:nvPicPr>
        <p:blipFill rotWithShape="1">
          <a:blip r:embed="rId3">
            <a:alphaModFix/>
          </a:blip>
          <a:srcRect t="10063"/>
          <a:stretch/>
        </p:blipFill>
        <p:spPr>
          <a:xfrm>
            <a:off x="263875" y="1563325"/>
            <a:ext cx="2521550" cy="29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0"/>
          <p:cNvPicPr preferRelativeResize="0"/>
          <p:nvPr/>
        </p:nvPicPr>
        <p:blipFill rotWithShape="1">
          <a:blip r:embed="rId4">
            <a:alphaModFix/>
          </a:blip>
          <a:srcRect t="9934"/>
          <a:stretch/>
        </p:blipFill>
        <p:spPr>
          <a:xfrm>
            <a:off x="248375" y="1563325"/>
            <a:ext cx="2552550" cy="300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6325" y="1574660"/>
            <a:ext cx="2521550" cy="298290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/>
          <p:nvPr/>
        </p:nvSpPr>
        <p:spPr>
          <a:xfrm>
            <a:off x="272100" y="1107550"/>
            <a:ext cx="25215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65" name="Google Shape;65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6325" y="1574643"/>
            <a:ext cx="2521550" cy="298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13275" y="1547588"/>
            <a:ext cx="2776400" cy="303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13275" y="1547600"/>
            <a:ext cx="2776377" cy="30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/>
          <p:nvPr/>
        </p:nvSpPr>
        <p:spPr>
          <a:xfrm>
            <a:off x="965300" y="1170625"/>
            <a:ext cx="11187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Stacking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9" name="Google Shape;69;p10"/>
          <p:cNvSpPr txBox="1"/>
          <p:nvPr/>
        </p:nvSpPr>
        <p:spPr>
          <a:xfrm>
            <a:off x="3697750" y="1170625"/>
            <a:ext cx="11187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Filtering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0" name="Google Shape;70;p10"/>
          <p:cNvSpPr txBox="1"/>
          <p:nvPr/>
        </p:nvSpPr>
        <p:spPr>
          <a:xfrm>
            <a:off x="6642762" y="1170613"/>
            <a:ext cx="9174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Sorting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1" name="Google Shape;71;p10">
            <a:hlinkClick r:id="rId9"/>
          </p:cNvPr>
          <p:cNvSpPr txBox="1"/>
          <p:nvPr/>
        </p:nvSpPr>
        <p:spPr>
          <a:xfrm>
            <a:off x="7772500" y="4787900"/>
            <a:ext cx="12699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36363"/>
                </a:solidFill>
              </a:rPr>
              <a:t>5 / 13</a:t>
            </a:r>
            <a:endParaRPr sz="800" b="1">
              <a:solidFill>
                <a:srgbClr val="6363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310900" y="400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0900" y="1152475"/>
            <a:ext cx="8520600" cy="36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1432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i="1">
                <a:solidFill>
                  <a:schemeClr val="dk1"/>
                </a:solidFill>
              </a:rPr>
              <a:t>Responsiveness</a:t>
            </a:r>
            <a:r>
              <a:rPr lang="en">
                <a:solidFill>
                  <a:schemeClr val="dk1"/>
                </a:solidFill>
              </a:rPr>
              <a:t>: Tables should adapt to different sizes of screens.</a:t>
            </a:r>
            <a:endParaRPr>
              <a:solidFill>
                <a:schemeClr val="dk1"/>
              </a:solidFill>
            </a:endParaRPr>
          </a:p>
          <a:p>
            <a:pPr marL="342900" lvl="0" indent="-314325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i="1">
                <a:solidFill>
                  <a:schemeClr val="dk1"/>
                </a:solidFill>
              </a:rPr>
              <a:t>Framework Agnostic</a:t>
            </a:r>
            <a:r>
              <a:rPr lang="en">
                <a:solidFill>
                  <a:schemeClr val="dk1"/>
                </a:solidFill>
              </a:rPr>
              <a:t>: Work with any CSS library or JavaScript framework.</a:t>
            </a:r>
            <a:endParaRPr>
              <a:solidFill>
                <a:schemeClr val="dk1"/>
              </a:solidFill>
            </a:endParaRPr>
          </a:p>
          <a:p>
            <a:pPr marL="342900" lvl="0" indent="-314325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i="1">
                <a:solidFill>
                  <a:schemeClr val="dk1"/>
                </a:solidFill>
              </a:rPr>
              <a:t>Lightweight</a:t>
            </a:r>
            <a:r>
              <a:rPr lang="en">
                <a:solidFill>
                  <a:schemeClr val="dk1"/>
                </a:solidFill>
              </a:rPr>
              <a:t>: Small file size, minimal configuration.</a:t>
            </a:r>
            <a:endParaRPr>
              <a:solidFill>
                <a:schemeClr val="dk1"/>
              </a:solidFill>
            </a:endParaRPr>
          </a:p>
          <a:p>
            <a:pPr marL="342900" lvl="0" indent="-314325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i="1">
                <a:solidFill>
                  <a:schemeClr val="dk1"/>
                </a:solidFill>
              </a:rPr>
              <a:t>Extensible</a:t>
            </a:r>
            <a:r>
              <a:rPr lang="en">
                <a:solidFill>
                  <a:schemeClr val="dk1"/>
                </a:solidFill>
              </a:rPr>
              <a:t>: Allow developers to add custom styles or behaviors.</a:t>
            </a:r>
            <a:endParaRPr>
              <a:solidFill>
                <a:schemeClr val="dk1"/>
              </a:solidFill>
            </a:endParaRPr>
          </a:p>
          <a:p>
            <a:pPr marL="342900" lvl="0" indent="-305752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65"/>
              <a:buChar char="●"/>
            </a:pPr>
            <a:r>
              <a:rPr lang="en" i="1">
                <a:solidFill>
                  <a:schemeClr val="dk1"/>
                </a:solidFill>
              </a:rPr>
              <a:t>Accessible</a:t>
            </a:r>
            <a:r>
              <a:rPr lang="en">
                <a:solidFill>
                  <a:schemeClr val="dk1"/>
                </a:solidFill>
              </a:rPr>
              <a:t>: Supports various accessibility features out of the box.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8" name="Google Shape;78;p11">
            <a:hlinkClick r:id="rId3"/>
          </p:cNvPr>
          <p:cNvSpPr txBox="1"/>
          <p:nvPr/>
        </p:nvSpPr>
        <p:spPr>
          <a:xfrm>
            <a:off x="7772500" y="4787900"/>
            <a:ext cx="12699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36363"/>
                </a:solidFill>
              </a:rPr>
              <a:t>6 / 13</a:t>
            </a:r>
            <a:endParaRPr sz="800" b="1">
              <a:solidFill>
                <a:srgbClr val="63636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Table Patterns</a:t>
            </a:r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Responsive Patterns:</a:t>
            </a:r>
            <a:endParaRPr sz="1800">
              <a:solidFill>
                <a:schemeClr val="dk1"/>
              </a:solidFill>
            </a:endParaRPr>
          </a:p>
          <a:p>
            <a:pPr marL="314325" lvl="0" indent="-2857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i="1">
                <a:solidFill>
                  <a:schemeClr val="dk1"/>
                </a:solidFill>
              </a:rPr>
              <a:t>Stacking </a:t>
            </a:r>
            <a:r>
              <a:rPr lang="en" sz="1900">
                <a:solidFill>
                  <a:schemeClr val="dk1"/>
                </a:solidFill>
              </a:rPr>
              <a:t>✓</a:t>
            </a:r>
            <a:endParaRPr sz="1800" i="1">
              <a:solidFill>
                <a:schemeClr val="dk1"/>
              </a:solidFill>
            </a:endParaRPr>
          </a:p>
          <a:p>
            <a:pPr marL="314325" lvl="0" indent="-2857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i="1">
                <a:solidFill>
                  <a:schemeClr val="dk1"/>
                </a:solidFill>
              </a:rPr>
              <a:t>Squishing </a:t>
            </a:r>
            <a:r>
              <a:rPr lang="en" sz="1900">
                <a:solidFill>
                  <a:schemeClr val="dk1"/>
                </a:solidFill>
              </a:rPr>
              <a:t>✓</a:t>
            </a:r>
            <a:endParaRPr sz="1800" i="1">
              <a:solidFill>
                <a:schemeClr val="dk1"/>
              </a:solidFill>
            </a:endParaRPr>
          </a:p>
          <a:p>
            <a:pPr marL="314325" lvl="0" indent="-2857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i="1">
                <a:solidFill>
                  <a:schemeClr val="dk1"/>
                </a:solidFill>
              </a:rPr>
              <a:t>Flipping </a:t>
            </a:r>
            <a:r>
              <a:rPr lang="en" sz="1900">
                <a:solidFill>
                  <a:schemeClr val="dk1"/>
                </a:solidFill>
              </a:rPr>
              <a:t>✓</a:t>
            </a:r>
            <a:endParaRPr sz="1800" i="1">
              <a:solidFill>
                <a:schemeClr val="dk1"/>
              </a:solidFill>
            </a:endParaRPr>
          </a:p>
          <a:p>
            <a:pPr marL="314325" lvl="0" indent="-2857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i="1">
                <a:solidFill>
                  <a:schemeClr val="dk1"/>
                </a:solidFill>
              </a:rPr>
              <a:t>Horizontal Scrolling </a:t>
            </a:r>
            <a:r>
              <a:rPr lang="en" sz="1900">
                <a:solidFill>
                  <a:schemeClr val="dk1"/>
                </a:solidFill>
              </a:rPr>
              <a:t>✓</a:t>
            </a:r>
            <a:endParaRPr sz="1800" i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 i="1">
              <a:solidFill>
                <a:schemeClr val="dk1"/>
              </a:solidFill>
            </a:endParaRPr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2"/>
          </p:nvPr>
        </p:nvSpPr>
        <p:spPr>
          <a:xfrm>
            <a:off x="45720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Good Practice Patterns:</a:t>
            </a:r>
            <a:endParaRPr sz="1800">
              <a:solidFill>
                <a:schemeClr val="dk1"/>
              </a:solidFill>
            </a:endParaRPr>
          </a:p>
          <a:p>
            <a:pPr marL="342900" marR="0" lvl="0" indent="-314325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i="1">
                <a:solidFill>
                  <a:schemeClr val="dk1"/>
                </a:solidFill>
              </a:rPr>
              <a:t>Sorting </a:t>
            </a:r>
            <a:r>
              <a:rPr lang="en" sz="1900">
                <a:solidFill>
                  <a:schemeClr val="dk1"/>
                </a:solidFill>
              </a:rPr>
              <a:t>✓</a:t>
            </a:r>
            <a:endParaRPr sz="1800" i="1">
              <a:solidFill>
                <a:schemeClr val="dk1"/>
              </a:solidFill>
            </a:endParaRPr>
          </a:p>
          <a:p>
            <a:pPr marL="342900" marR="0" lvl="0" indent="-314325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i="1">
                <a:solidFill>
                  <a:schemeClr val="dk1"/>
                </a:solidFill>
              </a:rPr>
              <a:t>Filtering </a:t>
            </a:r>
            <a:r>
              <a:rPr lang="en" sz="1900">
                <a:solidFill>
                  <a:schemeClr val="dk1"/>
                </a:solidFill>
              </a:rPr>
              <a:t>✓</a:t>
            </a:r>
            <a:endParaRPr sz="1800" i="1">
              <a:solidFill>
                <a:schemeClr val="dk1"/>
              </a:solidFill>
            </a:endParaRPr>
          </a:p>
          <a:p>
            <a:pPr marL="342900" marR="0" lvl="0" indent="-314325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i="1">
                <a:solidFill>
                  <a:schemeClr val="dk1"/>
                </a:solidFill>
              </a:rPr>
              <a:t>Fixed Header </a:t>
            </a:r>
            <a:r>
              <a:rPr lang="en" sz="1900">
                <a:solidFill>
                  <a:schemeClr val="dk1"/>
                </a:solidFill>
              </a:rPr>
              <a:t>✓</a:t>
            </a:r>
            <a:endParaRPr sz="1800" i="1">
              <a:solidFill>
                <a:schemeClr val="dk1"/>
              </a:solidFill>
            </a:endParaRPr>
          </a:p>
          <a:p>
            <a:pPr marL="342900" marR="0" lvl="0" indent="-314325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i="1">
                <a:solidFill>
                  <a:schemeClr val="dk1"/>
                </a:solidFill>
              </a:rPr>
              <a:t>Zebra Stripes </a:t>
            </a:r>
            <a:r>
              <a:rPr lang="en" sz="1900">
                <a:solidFill>
                  <a:schemeClr val="dk1"/>
                </a:solidFill>
              </a:rPr>
              <a:t>✓</a:t>
            </a:r>
            <a:endParaRPr sz="1900">
              <a:solidFill>
                <a:schemeClr val="dk1"/>
              </a:solidFill>
            </a:endParaRPr>
          </a:p>
          <a:p>
            <a:pPr marL="342900" marR="0" lvl="0" indent="-314325" algn="l" rtl="0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 sz="1800" i="1">
                <a:solidFill>
                  <a:schemeClr val="dk1"/>
                </a:solidFill>
              </a:rPr>
              <a:t>Easy Column Alignment</a:t>
            </a:r>
            <a:r>
              <a:rPr lang="en" sz="1800">
                <a:solidFill>
                  <a:schemeClr val="dk1"/>
                </a:solidFill>
              </a:rPr>
              <a:t> ✓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6" name="Google Shape;86;p12">
            <a:hlinkClick r:id="rId3"/>
          </p:cNvPr>
          <p:cNvSpPr txBox="1"/>
          <p:nvPr/>
        </p:nvSpPr>
        <p:spPr>
          <a:xfrm>
            <a:off x="7772500" y="4787900"/>
            <a:ext cx="12699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36363"/>
                </a:solidFill>
              </a:rPr>
              <a:t>7 / 13</a:t>
            </a:r>
            <a:endParaRPr sz="800" b="1">
              <a:solidFill>
                <a:srgbClr val="63636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Responsive Table Patterns for Tables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310896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indent="-31432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i="1">
                <a:solidFill>
                  <a:schemeClr val="dk1"/>
                </a:solidFill>
              </a:rPr>
              <a:t>Stacking</a:t>
            </a:r>
            <a:r>
              <a:rPr lang="en">
                <a:solidFill>
                  <a:schemeClr val="dk1"/>
                </a:solidFill>
              </a:rPr>
              <a:t>: Convert rows into vertical stacks.</a:t>
            </a:r>
            <a:endParaRPr>
              <a:solidFill>
                <a:schemeClr val="dk1"/>
              </a:solidFill>
            </a:endParaRPr>
          </a:p>
          <a:p>
            <a:pPr marL="342900" lvl="0" indent="-314325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i="1">
                <a:solidFill>
                  <a:schemeClr val="dk1"/>
                </a:solidFill>
              </a:rPr>
              <a:t>Squishing</a:t>
            </a:r>
            <a:r>
              <a:rPr lang="en">
                <a:solidFill>
                  <a:schemeClr val="dk1"/>
                </a:solidFill>
              </a:rPr>
              <a:t>: Fitting the table into smaller spaces by reducing its size.</a:t>
            </a:r>
            <a:endParaRPr>
              <a:solidFill>
                <a:schemeClr val="dk1"/>
              </a:solidFill>
            </a:endParaRPr>
          </a:p>
          <a:p>
            <a:pPr marL="342900" lvl="0" indent="-314325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i="1">
                <a:solidFill>
                  <a:schemeClr val="dk1"/>
                </a:solidFill>
              </a:rPr>
              <a:t>Flipping</a:t>
            </a:r>
            <a:r>
              <a:rPr lang="en">
                <a:solidFill>
                  <a:schemeClr val="dk1"/>
                </a:solidFill>
              </a:rPr>
              <a:t>: Transposing the table by turning columns into rows and vice versa.</a:t>
            </a:r>
            <a:endParaRPr>
              <a:solidFill>
                <a:schemeClr val="dk1"/>
              </a:solidFill>
            </a:endParaRPr>
          </a:p>
          <a:p>
            <a:pPr marL="342900" lvl="0" indent="-314325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i="1">
                <a:solidFill>
                  <a:schemeClr val="dk1"/>
                </a:solidFill>
              </a:rPr>
              <a:t>Horizontal Scrolling</a:t>
            </a:r>
            <a:r>
              <a:rPr lang="en">
                <a:solidFill>
                  <a:schemeClr val="dk1"/>
                </a:solidFill>
              </a:rPr>
              <a:t>: Adding a horizontal scrollbar to the table.</a:t>
            </a:r>
            <a:endParaRPr b="1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3" name="Google Shape;93;p13">
            <a:hlinkClick r:id="rId3"/>
          </p:cNvPr>
          <p:cNvSpPr txBox="1"/>
          <p:nvPr/>
        </p:nvSpPr>
        <p:spPr>
          <a:xfrm>
            <a:off x="7772500" y="4787900"/>
            <a:ext cx="12699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36363"/>
                </a:solidFill>
              </a:rPr>
              <a:t>8 / 13</a:t>
            </a:r>
            <a:endParaRPr sz="800" b="1">
              <a:solidFill>
                <a:srgbClr val="63636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Practice Patterns for Tables</a:t>
            </a: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310896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indent="-31432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i="1">
                <a:solidFill>
                  <a:schemeClr val="dk1"/>
                </a:solidFill>
              </a:rPr>
              <a:t>Sorting</a:t>
            </a:r>
            <a:r>
              <a:rPr lang="en">
                <a:solidFill>
                  <a:schemeClr val="dk1"/>
                </a:solidFill>
              </a:rPr>
              <a:t>: Rearrange rows by clicking on the column header to sort the values in ascending/descending order.</a:t>
            </a:r>
            <a:endParaRPr>
              <a:solidFill>
                <a:schemeClr val="dk1"/>
              </a:solidFill>
            </a:endParaRPr>
          </a:p>
          <a:p>
            <a:pPr marL="342900" lvl="0" indent="-314325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i="1">
                <a:solidFill>
                  <a:schemeClr val="dk1"/>
                </a:solidFill>
              </a:rPr>
              <a:t>Filtering</a:t>
            </a:r>
            <a:r>
              <a:rPr lang="en">
                <a:solidFill>
                  <a:schemeClr val="dk1"/>
                </a:solidFill>
              </a:rPr>
              <a:t>: Display only rows that match a filter criteria.</a:t>
            </a:r>
            <a:endParaRPr>
              <a:solidFill>
                <a:schemeClr val="dk1"/>
              </a:solidFill>
            </a:endParaRPr>
          </a:p>
          <a:p>
            <a:pPr marL="342900" lvl="0" indent="-314325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i="1">
                <a:solidFill>
                  <a:schemeClr val="dk1"/>
                </a:solidFill>
              </a:rPr>
              <a:t>Fixed Header</a:t>
            </a:r>
            <a:r>
              <a:rPr lang="en">
                <a:solidFill>
                  <a:schemeClr val="dk1"/>
                </a:solidFill>
              </a:rPr>
              <a:t>: Keep the header row visible while scrolling through the table.</a:t>
            </a:r>
            <a:endParaRPr>
              <a:solidFill>
                <a:schemeClr val="dk1"/>
              </a:solidFill>
            </a:endParaRPr>
          </a:p>
          <a:p>
            <a:pPr marL="342900" lvl="0" indent="-314325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i="1">
                <a:solidFill>
                  <a:schemeClr val="dk1"/>
                </a:solidFill>
              </a:rPr>
              <a:t>Zebra Stripes</a:t>
            </a:r>
            <a:r>
              <a:rPr lang="en">
                <a:solidFill>
                  <a:schemeClr val="dk1"/>
                </a:solidFill>
              </a:rPr>
              <a:t>: Alternating background color to enhance row visibility.</a:t>
            </a:r>
            <a:endParaRPr>
              <a:solidFill>
                <a:schemeClr val="dk1"/>
              </a:solidFill>
            </a:endParaRPr>
          </a:p>
          <a:p>
            <a:pPr marL="342900" lvl="0" indent="-314325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i="1">
                <a:solidFill>
                  <a:schemeClr val="dk1"/>
                </a:solidFill>
              </a:rPr>
              <a:t>Easy Column Alignment</a:t>
            </a:r>
            <a:r>
              <a:rPr lang="en">
                <a:solidFill>
                  <a:schemeClr val="dk1"/>
                </a:solidFill>
              </a:rPr>
              <a:t>: Keep text left and numbers right.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00" name="Google Shape;100;p14">
            <a:hlinkClick r:id="rId3"/>
          </p:cNvPr>
          <p:cNvSpPr txBox="1"/>
          <p:nvPr/>
        </p:nvSpPr>
        <p:spPr>
          <a:xfrm>
            <a:off x="7772500" y="4787900"/>
            <a:ext cx="12699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36363"/>
                </a:solidFill>
              </a:rPr>
              <a:t>9 / 13</a:t>
            </a:r>
            <a:endParaRPr sz="800" b="1">
              <a:solidFill>
                <a:srgbClr val="63636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Microsoft Office PowerPoint</Application>
  <PresentationFormat>On-screen Show (16:9)</PresentationFormat>
  <Paragraphs>150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Courier New</vt:lpstr>
      <vt:lpstr>Courier Prime</vt:lpstr>
      <vt:lpstr>Simple Light</vt:lpstr>
      <vt:lpstr>RespTable: Lightweight Responsive Tables</vt:lpstr>
      <vt:lpstr>Responsive Table Libraries</vt:lpstr>
      <vt:lpstr>Comparing Responsive Table Libraries</vt:lpstr>
      <vt:lpstr>Our Project Vision</vt:lpstr>
      <vt:lpstr>Pattern Showcase</vt:lpstr>
      <vt:lpstr>Goals</vt:lpstr>
      <vt:lpstr>Table Patterns</vt:lpstr>
      <vt:lpstr>Responsive Table Patterns for Tables</vt:lpstr>
      <vt:lpstr>Good Practice Patterns for Tables</vt:lpstr>
      <vt:lpstr>Additional Features</vt:lpstr>
      <vt:lpstr>Library Structure</vt:lpstr>
      <vt:lpstr>Integration Example</vt:lpstr>
      <vt:lpstr>Showcase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RespTable: Lightweight Responsive Tables</dc:title>
  <cp:lastModifiedBy>kandrews</cp:lastModifiedBy>
  <cp:revision>1</cp:revision>
  <dcterms:modified xsi:type="dcterms:W3CDTF">2025-01-28T10:08:19Z</dcterms:modified>
</cp:coreProperties>
</file>