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1" name="Shape 18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r:in und Datum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Autor:in und Datum</a:t>
            </a:r>
          </a:p>
        </p:txBody>
      </p:sp>
      <p:sp>
        <p:nvSpPr>
          <p:cNvPr id="13" name="Titel der Präsentation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Titel der Präsentation</a:t>
            </a:r>
          </a:p>
        </p:txBody>
      </p:sp>
      <p:sp>
        <p:nvSpPr>
          <p:cNvPr id="14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Präsentationsuntertitel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5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Folientitel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Folientitel</a:t>
            </a:r>
          </a:p>
        </p:txBody>
      </p:sp>
      <p:sp>
        <p:nvSpPr>
          <p:cNvPr id="100" name="Folien-Untertitel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Folien-Untertitel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-Titel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Agenda-Titel</a:t>
            </a:r>
          </a:p>
        </p:txBody>
      </p:sp>
      <p:sp>
        <p:nvSpPr>
          <p:cNvPr id="109" name="Agenda-Untertitel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Agenda-Untertitel</a:t>
            </a:r>
          </a:p>
        </p:txBody>
      </p:sp>
      <p:sp>
        <p:nvSpPr>
          <p:cNvPr id="110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Agendathemen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Aufstel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Aufstellung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Fakt (groß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kte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Fakten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Quellenangabe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Quellenangabe</a:t>
            </a:r>
          </a:p>
        </p:txBody>
      </p:sp>
      <p:sp>
        <p:nvSpPr>
          <p:cNvPr id="13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„Bemerkenswert“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Foto -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alatschüssel mit gebratenem Reis, gekochten Eiern und Stäbchen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Schüssel mit Lachsfrikadellen, Salat u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Schüssel mit Pappardelle, Petersilienbutter, gerösteten Haselnüssen und geriebenem Parmesan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alatschüssel mit gebratenem Reis, gekochten Eiern und Stäbchen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Author"/>
          <p:cNvSpPr txBox="1"/>
          <p:nvPr>
            <p:ph type="body" sz="quarter" idx="21" hasCustomPrompt="1"/>
          </p:nvPr>
        </p:nvSpPr>
        <p:spPr>
          <a:xfrm>
            <a:off x="1201340" y="11859862"/>
            <a:ext cx="18378517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70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71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72" name="Date"/>
          <p:cNvSpPr txBox="1"/>
          <p:nvPr>
            <p:ph type="body" sz="quarter" idx="22" hasCustomPrompt="1"/>
          </p:nvPr>
        </p:nvSpPr>
        <p:spPr>
          <a:xfrm>
            <a:off x="19597602" y="11839048"/>
            <a:ext cx="3579899" cy="636979"/>
          </a:xfrm>
          <a:prstGeom prst="rect">
            <a:avLst/>
          </a:prstGeom>
          <a:solidFill>
            <a:srgbClr val="000000"/>
          </a:solidFill>
        </p:spPr>
        <p:txBody>
          <a:bodyPr anchor="ctr">
            <a:noAutofit/>
          </a:bodyPr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Today</a:t>
            </a:r>
          </a:p>
        </p:txBody>
      </p:sp>
      <p:sp>
        <p:nvSpPr>
          <p:cNvPr id="173" name="Copyright 2025 by the author(s), except as otherwise noted. This work is placed under a Creative Commons Attribution 4.0 International (CC BY 4.0) license."/>
          <p:cNvSpPr txBox="1"/>
          <p:nvPr/>
        </p:nvSpPr>
        <p:spPr>
          <a:xfrm>
            <a:off x="1188748" y="12845717"/>
            <a:ext cx="9019105" cy="530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600"/>
            </a:pPr>
            <a:r>
              <a:t>Copyright 2025 by the author(s), except as otherwise noted.</a:t>
            </a:r>
            <a:br/>
            <a:r>
              <a:t>This work is placed under a Creative Commons Attribution 4.0 International (CC BY 4.0) license.</a:t>
            </a:r>
          </a:p>
        </p:txBody>
      </p:sp>
      <p:sp>
        <p:nvSpPr>
          <p:cNvPr id="17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el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vocados und Limonen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3" name="Titel der Präsentation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Titel der Präsentation</a:t>
            </a:r>
          </a:p>
        </p:txBody>
      </p:sp>
      <p:sp>
        <p:nvSpPr>
          <p:cNvPr id="24" name="Autor:in und Datum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Autor:in und Datum</a:t>
            </a:r>
          </a:p>
        </p:txBody>
      </p:sp>
      <p:sp>
        <p:nvSpPr>
          <p:cNvPr id="25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Präsentationsuntertitel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6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el &amp;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chüssel mit Lachsfrikadellen, Salat u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4" name="Folientitel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Folientitel</a:t>
            </a:r>
          </a:p>
        </p:txBody>
      </p:sp>
      <p:sp>
        <p:nvSpPr>
          <p:cNvPr id="35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Folien-Untertitel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6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olientitel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Folientitel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</p:spPr>
        <p:txBody>
          <a:bodyPr numCol="2" spcCol="1098550"/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el, Punkte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olien-Untertitel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Folien-Untertitel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Schüssel mit Pappardelle, Petersilienbutter, gerösteten Haselnüssen und geriebenem Parmesan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Folientitel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Folientitel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el, Punkte &amp; Livevideo –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olien-Untertitel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Folien-Untertitel</a:t>
            </a:r>
          </a:p>
        </p:txBody>
      </p:sp>
      <p:sp>
        <p:nvSpPr>
          <p:cNvPr id="7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Folientitel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Folientitel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el, Punkte &amp; Livevideo –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Folien-Untertitel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Folien-Untertitel</a:t>
            </a:r>
          </a:p>
        </p:txBody>
      </p:sp>
      <p:sp>
        <p:nvSpPr>
          <p:cNvPr id="8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Folientitel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Folientitel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Absch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el des Abschnitts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Titel des Abschnitts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titel"/>
          <p:cNvSpPr txBox="1"/>
          <p:nvPr>
            <p:ph type="title" hasCustomPrompt="1"/>
          </p:nvPr>
        </p:nvSpPr>
        <p:spPr>
          <a:xfrm>
            <a:off x="889000" y="4953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Folientitel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889000" y="24197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23170659" y="12921591"/>
            <a:ext cx="396749" cy="3992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584200"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/>
            <a:fld id="{86CB4B4D-7CA3-9044-876B-883B54F8677D}" type="slidenum"/>
          </a:p>
        </p:txBody>
      </p:sp>
      <p:sp>
        <p:nvSpPr>
          <p:cNvPr id="5" name="/ 24"/>
          <p:cNvSpPr txBox="1"/>
          <p:nvPr/>
        </p:nvSpPr>
        <p:spPr>
          <a:xfrm>
            <a:off x="23548167" y="12921591"/>
            <a:ext cx="55194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/>
            <a:r>
              <a:t>/ 24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1.gif"/><Relationship Id="rId6" Type="http://schemas.openxmlformats.org/officeDocument/2006/relationships/hyperlink" Target="https://caniuse.com/?search=interpolate-size:+allow-keywords" TargetMode="External"/><Relationship Id="rId7" Type="http://schemas.openxmlformats.org/officeDocument/2006/relationships/hyperlink" Target="https://frontendmasters.com/blog/what-you-need-to-know-about-modern-css-2025-edition/" TargetMode="Externa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hyperlink" Target="https://caniuse.com/?search=has()" TargetMode="External"/><Relationship Id="rId6" Type="http://schemas.openxmlformats.org/officeDocument/2006/relationships/hyperlink" Target="https://bejamas.com/hub/guides/learn-css-has-selector-by-examples-top-use-cases" TargetMode="Externa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hyperlink" Target="https://caniuse.com/?search=@supports" TargetMode="External"/><Relationship Id="rId5" Type="http://schemas.openxmlformats.org/officeDocument/2006/relationships/hyperlink" Target="https://developer.mozilla.org/en-US/docs/Web/CSS/Reference/At-rules/@supports" TargetMode="Externa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hyperlink" Target="https://caniuse.com/?search=@property" TargetMode="External"/><Relationship Id="rId6" Type="http://schemas.openxmlformats.org/officeDocument/2006/relationships/hyperlink" Target="https://developer.mozilla.org/en-US/docs/Web/CSS/Reference/At-rules/@property" TargetMode="Externa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hyperlink" Target="https://caniuse.com/?search=container+size+queries" TargetMode="External"/><Relationship Id="rId6" Type="http://schemas.openxmlformats.org/officeDocument/2006/relationships/hyperlink" Target="https://css-tricks.com/css-container-queries/#container-queries-properties-amp-values" TargetMode="Externa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2.gif"/><Relationship Id="rId6" Type="http://schemas.openxmlformats.org/officeDocument/2006/relationships/hyperlink" Target="https://caniuse.com/?search=container+style+queries" TargetMode="External"/><Relationship Id="rId7" Type="http://schemas.openxmlformats.org/officeDocument/2006/relationships/hyperlink" Target="https://developer.mozilla.org/en-US/docs/Web/CSS/Guides/Containment/Container_size_and_style_queries" TargetMode="Externa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hyperlink" Target="https://caniuse.com/?search=@function" TargetMode="External"/><Relationship Id="rId6" Type="http://schemas.openxmlformats.org/officeDocument/2006/relationships/hyperlink" Target="https://developer.mozilla.org/en-US/docs/Web/CSS/Reference/At-rules/@function" TargetMode="Externa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3.gif"/><Relationship Id="rId6" Type="http://schemas.openxmlformats.org/officeDocument/2006/relationships/hyperlink" Target="https://caniuse.com/?search=linear()" TargetMode="External"/><Relationship Id="rId7" Type="http://schemas.openxmlformats.org/officeDocument/2006/relationships/hyperlink" Target="https://css-tricks.com/almanac/functions/l/linear/" TargetMode="Externa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hyperlink" Target="https://caniuse.com/?search=light-dark" TargetMode="External"/><Relationship Id="rId6" Type="http://schemas.openxmlformats.org/officeDocument/2006/relationships/hyperlink" Target="https://developer.mozilla.org/en-US/docs/Web/CSS/Reference/Values/color_value/light-dark" TargetMode="Externa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hyperlink" Target="https://caniuse.com/?search=css+if()" TargetMode="External"/><Relationship Id="rId5" Type="http://schemas.openxmlformats.org/officeDocument/2006/relationships/hyperlink" Target="https://developer.mozilla.org/en-US/docs/Web/CSS/Reference/Values/if" TargetMode="Externa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hyperlink" Target="https://caniuse.com/css-nesting" TargetMode="Externa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4.gif"/><Relationship Id="rId6" Type="http://schemas.openxmlformats.org/officeDocument/2006/relationships/hyperlink" Target="https://caniuse.com/?search=scroll+driven+animations" TargetMode="External"/><Relationship Id="rId7" Type="http://schemas.openxmlformats.org/officeDocument/2006/relationships/hyperlink" Target="https://developer.mozilla.org/en-US/docs/Web/CSS/Guides/Scroll-driven_animations" TargetMode="Externa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png"/><Relationship Id="rId3" Type="http://schemas.openxmlformats.org/officeDocument/2006/relationships/hyperlink" Target="https://gugacs.github.io/nonewnews" TargetMode="External"/><Relationship Id="rId4" Type="http://schemas.openxmlformats.org/officeDocument/2006/relationships/hyperlink" Target="https://youtu.be/-WVDrBNgazs" TargetMode="External"/><Relationship Id="rId5" Type="http://schemas.openxmlformats.org/officeDocument/2006/relationships/hyperlink" Target="https://github.com/gugacs/nonewnews" TargetMode="Externa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hyperlink" Target="https://beyond-the-cascade.com/do-we-still-need-css-preprocessors-in-2024/" TargetMode="External"/><Relationship Id="rId4" Type="http://schemas.openxmlformats.org/officeDocument/2006/relationships/hyperlink" Target="https://developer.mozilla.org/en-US/docs/Glossary/Baseline" TargetMode="Externa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hyperlink" Target="https://caniuse.com/?search=popover-open" TargetMode="External"/><Relationship Id="rId6" Type="http://schemas.openxmlformats.org/officeDocument/2006/relationships/hyperlink" Target="https://css-tricks.com/almanac/pseudo-selectors/p/popover-open/" TargetMode="Externa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hyperlink" Target="https://caniuse.com/?search=masonry" TargetMode="External"/><Relationship Id="rId6" Type="http://schemas.openxmlformats.org/officeDocument/2006/relationships/hyperlink" Target="https://developer.mozilla.org/en-US/docs/Web/CSS/Guides/Grid_layout/Masonry_layout" TargetMode="Externa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hyperlink" Target="https://caniuse.com/?search=text-wrap" TargetMode="External"/><Relationship Id="rId6" Type="http://schemas.openxmlformats.org/officeDocument/2006/relationships/hyperlink" Target="https://developer.mozilla.org/en-US/docs/Web/CSS/Reference/Properties/text-wrap" TargetMode="Externa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hyperlink" Target="https://caniuse.com/?search=field-sizing" TargetMode="External"/><Relationship Id="rId6" Type="http://schemas.openxmlformats.org/officeDocument/2006/relationships/hyperlink" Target="https://developer.mozilla.org/en-US/docs/Web/CSS/Reference/Properties/field-sizing" TargetMode="Externa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hyperlink" Target="https://caniuse.com/?search=reading-flow" TargetMode="External"/><Relationship Id="rId6" Type="http://schemas.openxmlformats.org/officeDocument/2006/relationships/hyperlink" Target="https://developer.chrome.com/blog/reading-flow" TargetMode="Externa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roup 1 - Christian Burtscher, Jonas Glaser, Marcus Gugacs, Eva Haring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Group 1 - Christian Burtscher, Jonas Glaser, Marcus Gugacs, Eva Haring</a:t>
            </a:r>
          </a:p>
        </p:txBody>
      </p:sp>
      <p:sp>
        <p:nvSpPr>
          <p:cNvPr id="184" name="Modern CSS"/>
          <p:cNvSpPr txBox="1"/>
          <p:nvPr>
            <p:ph type="title"/>
          </p:nvPr>
        </p:nvSpPr>
        <p:spPr>
          <a:xfrm>
            <a:off x="1206496" y="5318190"/>
            <a:ext cx="21971004" cy="1905001"/>
          </a:xfrm>
          <a:prstGeom prst="rect">
            <a:avLst/>
          </a:prstGeom>
        </p:spPr>
        <p:txBody>
          <a:bodyPr/>
          <a:lstStyle/>
          <a:p>
            <a:pPr/>
            <a:r>
              <a:t>Modern CSS</a:t>
            </a:r>
          </a:p>
        </p:txBody>
      </p:sp>
      <p:sp>
        <p:nvSpPr>
          <p:cNvPr id="185" name="Survey Presentation"/>
          <p:cNvSpPr txBox="1"/>
          <p:nvPr>
            <p:ph type="body" sz="quarter" idx="1"/>
          </p:nvPr>
        </p:nvSpPr>
        <p:spPr>
          <a:xfrm>
            <a:off x="1201342" y="7223190"/>
            <a:ext cx="21971001" cy="1074239"/>
          </a:xfrm>
          <a:prstGeom prst="rect">
            <a:avLst/>
          </a:prstGeom>
        </p:spPr>
        <p:txBody>
          <a:bodyPr/>
          <a:lstStyle>
            <a:lvl1pPr>
              <a:lnSpc>
                <a:spcPct val="10000"/>
              </a:lnSpc>
            </a:lvl1pPr>
          </a:lstStyle>
          <a:p>
            <a:pPr/>
            <a:r>
              <a:t>Survey Presentation</a:t>
            </a:r>
          </a:p>
        </p:txBody>
      </p:sp>
      <p:sp>
        <p:nvSpPr>
          <p:cNvPr id="186" name="02 Dec 2025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02 Dec 2025</a:t>
            </a:r>
          </a:p>
        </p:txBody>
      </p:sp>
      <p:sp>
        <p:nvSpPr>
          <p:cNvPr id="187" name="Information Architecture and Web Usability…"/>
          <p:cNvSpPr txBox="1"/>
          <p:nvPr/>
        </p:nvSpPr>
        <p:spPr>
          <a:xfrm>
            <a:off x="1206500" y="8248312"/>
            <a:ext cx="12652989" cy="1074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462280">
              <a:lnSpc>
                <a:spcPct val="100000"/>
              </a:lnSpc>
              <a:spcBef>
                <a:spcPts val="0"/>
              </a:spcBef>
              <a:defRPr b="1" sz="3080"/>
            </a:pPr>
            <a:r>
              <a:t>Information Architecture and Web Usability</a:t>
            </a:r>
          </a:p>
          <a:p>
            <a:pPr defTabSz="462280">
              <a:lnSpc>
                <a:spcPct val="100000"/>
              </a:lnSpc>
              <a:spcBef>
                <a:spcPts val="0"/>
              </a:spcBef>
              <a:defRPr b="1" sz="3080"/>
            </a:pPr>
            <a:r>
              <a:t>Winter Term 2025/26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roperties: interpolate-siz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Properties: interpolate-size</a:t>
            </a:r>
          </a:p>
        </p:txBody>
      </p:sp>
      <p:sp>
        <p:nvSpPr>
          <p:cNvPr id="262" name="Experimental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Experimental</a:t>
            </a:r>
          </a:p>
          <a:p>
            <a:pPr/>
            <a:r>
              <a:t>Same as function calc-size(auto, …).</a:t>
            </a:r>
          </a:p>
          <a:p>
            <a:pPr/>
            <a:r>
              <a:t>Known as “Animate to Auto”.</a:t>
            </a:r>
          </a:p>
          <a:p>
            <a:pPr/>
            <a:r>
              <a:t>Animate elements between fixed size values</a:t>
            </a:r>
            <a:br/>
            <a:r>
              <a:t>and intrinsic sizes.</a:t>
            </a:r>
          </a:p>
        </p:txBody>
      </p:sp>
      <p:sp>
        <p:nvSpPr>
          <p:cNvPr id="2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4" name="CleanShot 2025-11-17 at 17.41.37@2x.png" descr="CleanShot 2025-11-17 at 17.41.37@2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62500" y="698500"/>
            <a:ext cx="5956300" cy="4415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CleanShot 2025-11-28 at 14.20.15@2x.png" descr="CleanShot 2025-11-28 at 14.20.15@2x.png"/>
          <p:cNvPicPr>
            <a:picLocks noChangeAspect="1"/>
          </p:cNvPicPr>
          <p:nvPr/>
        </p:nvPicPr>
        <p:blipFill>
          <a:blip r:embed="rId3">
            <a:extLst/>
          </a:blip>
          <a:srcRect l="320" t="0" r="320" b="0"/>
          <a:stretch>
            <a:fillRect/>
          </a:stretch>
        </p:blipFill>
        <p:spPr>
          <a:xfrm>
            <a:off x="17500600" y="5242645"/>
            <a:ext cx="5880128" cy="6537905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Rectangle"/>
          <p:cNvSpPr/>
          <p:nvPr/>
        </p:nvSpPr>
        <p:spPr>
          <a:xfrm>
            <a:off x="22571860" y="788363"/>
            <a:ext cx="551943" cy="399289"/>
          </a:xfrm>
          <a:prstGeom prst="rect">
            <a:avLst/>
          </a:prstGeom>
          <a:solidFill>
            <a:srgbClr val="7F7F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67" name="Screenshot 2025-11-22 at 07.36.10.png" descr="Screenshot 2025-11-22 at 07.36.1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15200" y="2032000"/>
            <a:ext cx="6629400" cy="152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animatetoauto.gif" descr="animatetoauto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568060" y="5964630"/>
            <a:ext cx="5732481" cy="5732481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Rectangle"/>
          <p:cNvSpPr/>
          <p:nvPr/>
        </p:nvSpPr>
        <p:spPr>
          <a:xfrm>
            <a:off x="22474699" y="5337711"/>
            <a:ext cx="644668" cy="504913"/>
          </a:xfrm>
          <a:prstGeom prst="rect">
            <a:avLst/>
          </a:prstGeom>
          <a:solidFill>
            <a:srgbClr val="7F7F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0" name="1 https://caniuse.com/?search=interpolate-size%3A+allow-keywords…"/>
          <p:cNvSpPr txBox="1"/>
          <p:nvPr/>
        </p:nvSpPr>
        <p:spPr>
          <a:xfrm>
            <a:off x="1206500" y="11407852"/>
            <a:ext cx="21971000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50000"/>
              </a:lnSpc>
              <a:spcBef>
                <a:spcPts val="3000"/>
              </a:spcBef>
              <a:defRPr b="1" baseline="31999" sz="2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1 </a:t>
            </a:r>
            <a:r>
              <a:rPr b="0" baseline="0">
                <a:hlinkClick r:id="rId6" invalidUrl="" action="" tgtFrame="" tooltip="" history="1" highlightClick="0" endSnd="0"/>
              </a:rPr>
              <a:t>https://caniuse.com/?search=interpolate-size%3A+allow-keywords</a:t>
            </a:r>
          </a:p>
          <a:p>
            <a:pPr>
              <a:lnSpc>
                <a:spcPct val="50000"/>
              </a:lnSpc>
              <a:spcBef>
                <a:spcPts val="3000"/>
              </a:spcBef>
              <a:defRPr b="1" baseline="31999" sz="2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2 </a:t>
            </a:r>
            <a:r>
              <a:rPr b="0" baseline="0">
                <a:hlinkClick r:id="rId7" invalidUrl="" action="" tgtFrame="" tooltip="" history="1" highlightClick="0" endSnd="0"/>
              </a:rPr>
              <a:t>https://frontendmasters.com/blog/what-you-need-to-know-about-modern-css-2025-edition/</a:t>
            </a:r>
          </a:p>
        </p:txBody>
      </p:sp>
      <p:sp>
        <p:nvSpPr>
          <p:cNvPr id="271" name="1"/>
          <p:cNvSpPr txBox="1"/>
          <p:nvPr/>
        </p:nvSpPr>
        <p:spPr>
          <a:xfrm>
            <a:off x="13970000" y="2666999"/>
            <a:ext cx="340259" cy="820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baseline="31999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72" name="2"/>
          <p:cNvSpPr txBox="1"/>
          <p:nvPr/>
        </p:nvSpPr>
        <p:spPr>
          <a:xfrm>
            <a:off x="23408245" y="4242474"/>
            <a:ext cx="340260" cy="820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baseline="31999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seudo-class: has(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Pseudo-class: has()</a:t>
            </a:r>
          </a:p>
        </p:txBody>
      </p:sp>
      <p:sp>
        <p:nvSpPr>
          <p:cNvPr id="275" name="Baseline 2023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Baseline 2023</a:t>
            </a:r>
          </a:p>
          <a:p>
            <a:pPr/>
            <a:r>
              <a:t>Select elements based on descendant elements.</a:t>
            </a:r>
          </a:p>
          <a:p>
            <a:pPr/>
            <a:r>
              <a:t>Apply styling rules to parent or ancestor element.</a:t>
            </a:r>
          </a:p>
          <a:p>
            <a:pPr/>
            <a:r>
              <a:t>Is able to select upwards in the DOM tree.</a:t>
            </a:r>
          </a:p>
        </p:txBody>
      </p:sp>
      <p:sp>
        <p:nvSpPr>
          <p:cNvPr id="2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7" name="CleanShot 2025-11-28 at 14.40.45@2x.png" descr="CleanShot 2025-11-28 at 14.40.45@2x.png"/>
          <p:cNvPicPr>
            <a:picLocks noChangeAspect="1"/>
          </p:cNvPicPr>
          <p:nvPr/>
        </p:nvPicPr>
        <p:blipFill>
          <a:blip r:embed="rId2">
            <a:extLst/>
          </a:blip>
          <a:srcRect l="682" t="0" r="682" b="0"/>
          <a:stretch>
            <a:fillRect/>
          </a:stretch>
        </p:blipFill>
        <p:spPr>
          <a:xfrm>
            <a:off x="17462500" y="698500"/>
            <a:ext cx="5956301" cy="4177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CleanShot 2025-11-17 at 18.03.45@2x.png" descr="CleanShot 2025-11-17 at 18.03.45@2x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411700" y="4991990"/>
            <a:ext cx="6045200" cy="3441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Screenshot 2025-11-22 at 07.34.01.png" descr="Screenshot 2025-11-22 at 07.34.0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15200" y="2032000"/>
            <a:ext cx="6629400" cy="1524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Rectangle"/>
          <p:cNvSpPr/>
          <p:nvPr/>
        </p:nvSpPr>
        <p:spPr>
          <a:xfrm>
            <a:off x="22723226" y="805210"/>
            <a:ext cx="551943" cy="399289"/>
          </a:xfrm>
          <a:prstGeom prst="rect">
            <a:avLst/>
          </a:prstGeom>
          <a:solidFill>
            <a:srgbClr val="7F7F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1" name="Rectangle"/>
          <p:cNvSpPr/>
          <p:nvPr/>
        </p:nvSpPr>
        <p:spPr>
          <a:xfrm>
            <a:off x="22723226" y="5089257"/>
            <a:ext cx="551943" cy="399289"/>
          </a:xfrm>
          <a:prstGeom prst="rect">
            <a:avLst/>
          </a:prstGeom>
          <a:solidFill>
            <a:srgbClr val="7F7F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2" name="1 https://caniuse.com/?search=has%28%29…"/>
          <p:cNvSpPr txBox="1"/>
          <p:nvPr/>
        </p:nvSpPr>
        <p:spPr>
          <a:xfrm>
            <a:off x="1206500" y="11407852"/>
            <a:ext cx="21971000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50000"/>
              </a:lnSpc>
              <a:spcBef>
                <a:spcPts val="3000"/>
              </a:spcBef>
              <a:defRPr b="1" baseline="31999" sz="2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1 </a:t>
            </a:r>
            <a:r>
              <a:rPr b="0" baseline="0">
                <a:hlinkClick r:id="rId5" invalidUrl="" action="" tgtFrame="" tooltip="" history="1" highlightClick="0" endSnd="0"/>
              </a:rPr>
              <a:t>https://caniuse.com/?search=has%28%29</a:t>
            </a:r>
          </a:p>
          <a:p>
            <a:pPr>
              <a:lnSpc>
                <a:spcPct val="50000"/>
              </a:lnSpc>
              <a:spcBef>
                <a:spcPts val="3000"/>
              </a:spcBef>
              <a:defRPr b="1" baseline="31999" sz="2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2 </a:t>
            </a:r>
            <a:r>
              <a:rPr b="0" baseline="0">
                <a:hlinkClick r:id="rId6" invalidUrl="" action="" tgtFrame="" tooltip="" history="1" highlightClick="0" endSnd="0"/>
              </a:rPr>
              <a:t>https://bejamas.com/hub/guides/learn-css-has-selector-by-examples-top-use-cases</a:t>
            </a:r>
          </a:p>
        </p:txBody>
      </p:sp>
      <p:sp>
        <p:nvSpPr>
          <p:cNvPr id="283" name="1"/>
          <p:cNvSpPr txBox="1"/>
          <p:nvPr/>
        </p:nvSpPr>
        <p:spPr>
          <a:xfrm>
            <a:off x="13970000" y="2666999"/>
            <a:ext cx="340259" cy="820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baseline="31999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84" name="2"/>
          <p:cNvSpPr txBox="1"/>
          <p:nvPr/>
        </p:nvSpPr>
        <p:spPr>
          <a:xfrm>
            <a:off x="23474686" y="3998856"/>
            <a:ext cx="340259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baseline="31999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@-Rules: @suppor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@-Rules: @supports</a:t>
            </a:r>
          </a:p>
        </p:txBody>
      </p:sp>
      <p:sp>
        <p:nvSpPr>
          <p:cNvPr id="287" name="Baseline 2015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Baseline 2015</a:t>
            </a:r>
          </a:p>
          <a:p>
            <a:pPr/>
            <a:r>
              <a:t>Test browser feature support.</a:t>
            </a:r>
          </a:p>
          <a:p>
            <a:pPr/>
            <a:r>
              <a:t>Applies styles conditionally depending on support.</a:t>
            </a:r>
          </a:p>
          <a:p>
            <a:pPr/>
            <a:r>
              <a:t>Enhances progressive enhancement.</a:t>
            </a:r>
          </a:p>
        </p:txBody>
      </p:sp>
      <p:sp>
        <p:nvSpPr>
          <p:cNvPr id="2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89" name="Screenshot 2025-11-22 at 07.31.21.png" descr="Screenshot 2025-11-22 at 07.31.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02500" y="2032000"/>
            <a:ext cx="6629400" cy="152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CleanShot 2025-11-28 at 14.42.11@2x.png" descr="CleanShot 2025-11-28 at 14.42.11@2x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462500" y="698500"/>
            <a:ext cx="5956300" cy="6975489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Rectangle"/>
          <p:cNvSpPr/>
          <p:nvPr/>
        </p:nvSpPr>
        <p:spPr>
          <a:xfrm>
            <a:off x="22626550" y="792769"/>
            <a:ext cx="551943" cy="399289"/>
          </a:xfrm>
          <a:prstGeom prst="rect">
            <a:avLst/>
          </a:prstGeom>
          <a:solidFill>
            <a:srgbClr val="7F7F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92" name="1 https://caniuse.com/?search=%40supports…"/>
          <p:cNvSpPr txBox="1"/>
          <p:nvPr/>
        </p:nvSpPr>
        <p:spPr>
          <a:xfrm>
            <a:off x="1206500" y="11407852"/>
            <a:ext cx="21971000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50000"/>
              </a:lnSpc>
              <a:spcBef>
                <a:spcPts val="3000"/>
              </a:spcBef>
              <a:defRPr b="1" baseline="31999" sz="2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1 </a:t>
            </a:r>
            <a:r>
              <a:rPr b="0" baseline="0">
                <a:hlinkClick r:id="rId4" invalidUrl="" action="" tgtFrame="" tooltip="" history="1" highlightClick="0" endSnd="0"/>
              </a:rPr>
              <a:t>https://caniuse.com/?search=%40supports</a:t>
            </a:r>
          </a:p>
          <a:p>
            <a:pPr>
              <a:lnSpc>
                <a:spcPct val="50000"/>
              </a:lnSpc>
              <a:spcBef>
                <a:spcPts val="3000"/>
              </a:spcBef>
              <a:defRPr b="1" baseline="31999" sz="2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2 </a:t>
            </a:r>
            <a:r>
              <a:rPr b="0" baseline="0">
                <a:hlinkClick r:id="rId5" invalidUrl="" action="" tgtFrame="" tooltip="" history="1" highlightClick="0" endSnd="0"/>
              </a:rPr>
              <a:t>https://developer.mozilla.org/en-US/docs/Web/CSS/Reference/At-rules/@supports</a:t>
            </a:r>
          </a:p>
        </p:txBody>
      </p:sp>
      <p:sp>
        <p:nvSpPr>
          <p:cNvPr id="293" name="1"/>
          <p:cNvSpPr txBox="1"/>
          <p:nvPr/>
        </p:nvSpPr>
        <p:spPr>
          <a:xfrm>
            <a:off x="13970000" y="2666999"/>
            <a:ext cx="340259" cy="820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baseline="31999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94" name="2"/>
          <p:cNvSpPr txBox="1"/>
          <p:nvPr/>
        </p:nvSpPr>
        <p:spPr>
          <a:xfrm>
            <a:off x="23439839" y="6802095"/>
            <a:ext cx="340259" cy="820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baseline="31999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@-Rules: @proper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@-Rules: @property</a:t>
            </a:r>
          </a:p>
        </p:txBody>
      </p:sp>
      <p:sp>
        <p:nvSpPr>
          <p:cNvPr id="297" name="Baseline 2024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Baseline 2024</a:t>
            </a:r>
          </a:p>
          <a:p>
            <a:pPr/>
            <a:r>
              <a:t>Custom properties without JS.</a:t>
            </a:r>
          </a:p>
          <a:p>
            <a:pPr/>
            <a:r>
              <a:t>Supports typed variables, default values, and </a:t>
            </a:r>
            <a:br/>
            <a:r>
              <a:t>inheritance.</a:t>
            </a:r>
          </a:p>
        </p:txBody>
      </p:sp>
      <p:sp>
        <p:nvSpPr>
          <p:cNvPr id="2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9" name="CleanShot 2025-11-28 at 14.43.49@2x.png" descr="CleanShot 2025-11-28 at 14.43.49@2x.png"/>
          <p:cNvPicPr>
            <a:picLocks noChangeAspect="1"/>
          </p:cNvPicPr>
          <p:nvPr/>
        </p:nvPicPr>
        <p:blipFill>
          <a:blip r:embed="rId2">
            <a:extLst/>
          </a:blip>
          <a:srcRect l="409" t="0" r="409" b="0"/>
          <a:stretch>
            <a:fillRect/>
          </a:stretch>
        </p:blipFill>
        <p:spPr>
          <a:xfrm>
            <a:off x="17462499" y="698500"/>
            <a:ext cx="5956301" cy="665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CleanShot 2025-11-17 at 18.06.38@2x.png" descr="CleanShot 2025-11-17 at 18.06.38@2x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449800" y="7480213"/>
            <a:ext cx="5981700" cy="2925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Screenshot 2025-11-22 at 07.30.04.png" descr="Screenshot 2025-11-22 at 07.30.0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02500" y="2032000"/>
            <a:ext cx="6629400" cy="152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1 https://caniuse.com/?search=%40property…"/>
          <p:cNvSpPr txBox="1"/>
          <p:nvPr/>
        </p:nvSpPr>
        <p:spPr>
          <a:xfrm>
            <a:off x="1206500" y="11407852"/>
            <a:ext cx="21971000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50000"/>
              </a:lnSpc>
              <a:spcBef>
                <a:spcPts val="3000"/>
              </a:spcBef>
              <a:defRPr b="1" baseline="31999" sz="2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1 </a:t>
            </a:r>
            <a:r>
              <a:rPr b="0" baseline="0">
                <a:hlinkClick r:id="rId5" invalidUrl="" action="" tgtFrame="" tooltip="" history="1" highlightClick="0" endSnd="0"/>
              </a:rPr>
              <a:t>https://caniuse.com/?search=%40property</a:t>
            </a:r>
          </a:p>
          <a:p>
            <a:pPr>
              <a:lnSpc>
                <a:spcPct val="50000"/>
              </a:lnSpc>
              <a:spcBef>
                <a:spcPts val="3000"/>
              </a:spcBef>
              <a:defRPr b="1" baseline="31999" sz="2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2 </a:t>
            </a:r>
            <a:r>
              <a:rPr b="0" baseline="0">
                <a:hlinkClick r:id="rId6" invalidUrl="" action="" tgtFrame="" tooltip="" history="1" highlightClick="0" endSnd="0"/>
              </a:rPr>
              <a:t>https://developer.mozilla.org/en-US/docs/Web/CSS/Reference/At-rules/@property</a:t>
            </a:r>
          </a:p>
        </p:txBody>
      </p:sp>
      <p:sp>
        <p:nvSpPr>
          <p:cNvPr id="303" name="1"/>
          <p:cNvSpPr txBox="1"/>
          <p:nvPr/>
        </p:nvSpPr>
        <p:spPr>
          <a:xfrm>
            <a:off x="13970000" y="2666999"/>
            <a:ext cx="340259" cy="820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baseline="31999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304" name="2"/>
          <p:cNvSpPr txBox="1"/>
          <p:nvPr/>
        </p:nvSpPr>
        <p:spPr>
          <a:xfrm>
            <a:off x="23439839" y="6473141"/>
            <a:ext cx="340259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baseline="31999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@-Rules: Container Size Queri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@-Rules: Container Size Queries</a:t>
            </a:r>
          </a:p>
        </p:txBody>
      </p:sp>
      <p:sp>
        <p:nvSpPr>
          <p:cNvPr id="307" name="Baseline 2025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Baseline 2025</a:t>
            </a:r>
          </a:p>
          <a:p>
            <a:pPr/>
            <a:r>
              <a:t>Size-based adjustment.</a:t>
            </a:r>
          </a:p>
          <a:p>
            <a:pPr/>
            <a:r>
              <a:t>Apply styles based on the size of a container.</a:t>
            </a:r>
          </a:p>
          <a:p>
            <a:pPr/>
            <a:r>
              <a:t>Conditional styles that activate when a container</a:t>
            </a:r>
            <a:br/>
            <a:r>
              <a:t>meets specific characteristics.</a:t>
            </a:r>
          </a:p>
        </p:txBody>
      </p:sp>
      <p:sp>
        <p:nvSpPr>
          <p:cNvPr id="3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9" name="CleanShot 2025-11-28 at 14.46.44@2x.png" descr="CleanShot 2025-11-28 at 14.46.44@2x.png"/>
          <p:cNvPicPr>
            <a:picLocks noChangeAspect="1"/>
          </p:cNvPicPr>
          <p:nvPr/>
        </p:nvPicPr>
        <p:blipFill>
          <a:blip r:embed="rId2">
            <a:extLst/>
          </a:blip>
          <a:srcRect l="230" t="0" r="230" b="0"/>
          <a:stretch>
            <a:fillRect/>
          </a:stretch>
        </p:blipFill>
        <p:spPr>
          <a:xfrm>
            <a:off x="17462499" y="698500"/>
            <a:ext cx="5956301" cy="6688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CleanShot 2025-11-17 at 18.14.29@2x.png" descr="CleanShot 2025-11-17 at 18.14.29@2x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437100" y="7464054"/>
            <a:ext cx="6007100" cy="2930649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Rectangle"/>
          <p:cNvSpPr/>
          <p:nvPr/>
        </p:nvSpPr>
        <p:spPr>
          <a:xfrm>
            <a:off x="22706379" y="805210"/>
            <a:ext cx="551943" cy="399289"/>
          </a:xfrm>
          <a:prstGeom prst="rect">
            <a:avLst/>
          </a:prstGeom>
          <a:solidFill>
            <a:srgbClr val="7F7F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2" name="Rectangle"/>
          <p:cNvSpPr/>
          <p:nvPr/>
        </p:nvSpPr>
        <p:spPr>
          <a:xfrm>
            <a:off x="22706379" y="7561249"/>
            <a:ext cx="551943" cy="399289"/>
          </a:xfrm>
          <a:prstGeom prst="rect">
            <a:avLst/>
          </a:prstGeom>
          <a:solidFill>
            <a:srgbClr val="7F7F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13" name="Screenshot 2025-11-22 at 07.35.11.png" descr="Screenshot 2025-11-22 at 07.35.1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02500" y="2032000"/>
            <a:ext cx="6629400" cy="152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1 https://caniuse.com/?search=container+size+queries…"/>
          <p:cNvSpPr txBox="1"/>
          <p:nvPr/>
        </p:nvSpPr>
        <p:spPr>
          <a:xfrm>
            <a:off x="1206500" y="11407852"/>
            <a:ext cx="21971000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50000"/>
              </a:lnSpc>
              <a:spcBef>
                <a:spcPts val="3000"/>
              </a:spcBef>
              <a:defRPr b="1" baseline="31999" sz="2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1 </a:t>
            </a:r>
            <a:r>
              <a:rPr b="0" baseline="0">
                <a:hlinkClick r:id="rId5" invalidUrl="" action="" tgtFrame="" tooltip="" history="1" highlightClick="0" endSnd="0"/>
              </a:rPr>
              <a:t>https://caniuse.com/?search=container+size+queries</a:t>
            </a:r>
          </a:p>
          <a:p>
            <a:pPr>
              <a:lnSpc>
                <a:spcPct val="50000"/>
              </a:lnSpc>
              <a:spcBef>
                <a:spcPts val="3000"/>
              </a:spcBef>
              <a:defRPr b="1" baseline="31999" sz="2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2 </a:t>
            </a:r>
            <a:r>
              <a:rPr b="0" baseline="0">
                <a:hlinkClick r:id="rId6" invalidUrl="" action="" tgtFrame="" tooltip="" history="1" highlightClick="0" endSnd="0"/>
              </a:rPr>
              <a:t>https://css-tricks.com/css-container-queries/#container-queries-properties-amp-values</a:t>
            </a:r>
          </a:p>
        </p:txBody>
      </p:sp>
      <p:sp>
        <p:nvSpPr>
          <p:cNvPr id="315" name="1"/>
          <p:cNvSpPr txBox="1"/>
          <p:nvPr/>
        </p:nvSpPr>
        <p:spPr>
          <a:xfrm>
            <a:off x="13970000" y="2666999"/>
            <a:ext cx="340259" cy="820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baseline="31999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316" name="2"/>
          <p:cNvSpPr txBox="1"/>
          <p:nvPr/>
        </p:nvSpPr>
        <p:spPr>
          <a:xfrm>
            <a:off x="23452539" y="6511241"/>
            <a:ext cx="340259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baseline="31999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@-Rules: Container Style Queri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@-Rules: Container Style Queries</a:t>
            </a:r>
          </a:p>
        </p:txBody>
      </p:sp>
      <p:sp>
        <p:nvSpPr>
          <p:cNvPr id="319" name="Experimental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Experimental</a:t>
            </a:r>
          </a:p>
          <a:p>
            <a:pPr/>
            <a:r>
              <a:t>Style-based adjustment.</a:t>
            </a:r>
          </a:p>
          <a:p>
            <a:pPr/>
            <a:r>
              <a:t>Creates context-sensitive components.</a:t>
            </a:r>
          </a:p>
          <a:p>
            <a:pPr/>
            <a:r>
              <a:t>Allows relations to characteristics like</a:t>
            </a:r>
            <a:br/>
            <a:r>
              <a:t>background-color.</a:t>
            </a:r>
          </a:p>
        </p:txBody>
      </p:sp>
      <p:sp>
        <p:nvSpPr>
          <p:cNvPr id="3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21" name="CleanShot 2025-11-17 at 18.08.01@2x.png" descr="CleanShot 2025-11-17 at 18.08.01@2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62500" y="698500"/>
            <a:ext cx="5956300" cy="5436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CleanShot 2025-12-02 at 09.27.32@2x.png" descr="CleanShot 2025-12-02 at 09.27.32@2x.png"/>
          <p:cNvPicPr>
            <a:picLocks noChangeAspect="1"/>
          </p:cNvPicPr>
          <p:nvPr/>
        </p:nvPicPr>
        <p:blipFill>
          <a:blip r:embed="rId3">
            <a:extLst/>
          </a:blip>
          <a:srcRect l="127" t="0" r="127" b="0"/>
          <a:stretch>
            <a:fillRect/>
          </a:stretch>
        </p:blipFill>
        <p:spPr>
          <a:xfrm>
            <a:off x="7277099" y="2021203"/>
            <a:ext cx="6676366" cy="1534797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Rectangle"/>
          <p:cNvSpPr/>
          <p:nvPr/>
        </p:nvSpPr>
        <p:spPr>
          <a:xfrm>
            <a:off x="22689532" y="822057"/>
            <a:ext cx="551943" cy="399289"/>
          </a:xfrm>
          <a:prstGeom prst="rect">
            <a:avLst/>
          </a:prstGeom>
          <a:solidFill>
            <a:srgbClr val="7F7F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24" name="CleanShot 2025-11-28 at 14.53.45@2x.png" descr="CleanShot 2025-11-28 at 14.53.45@2x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485707" y="6235543"/>
            <a:ext cx="5909886" cy="3974894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Rectangle"/>
          <p:cNvSpPr/>
          <p:nvPr/>
        </p:nvSpPr>
        <p:spPr>
          <a:xfrm>
            <a:off x="22689532" y="6322666"/>
            <a:ext cx="551943" cy="348489"/>
          </a:xfrm>
          <a:prstGeom prst="rect">
            <a:avLst/>
          </a:prstGeom>
          <a:solidFill>
            <a:srgbClr val="7F7F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26" name="CleanShot 2025-11-28 at 14.59.46.gif" descr="CleanShot 2025-11-28 at 14.59.46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560211" y="6742579"/>
            <a:ext cx="5742497" cy="3385115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1 https://caniuse.com/?search=container+style+queries…"/>
          <p:cNvSpPr txBox="1"/>
          <p:nvPr/>
        </p:nvSpPr>
        <p:spPr>
          <a:xfrm>
            <a:off x="1206500" y="11407852"/>
            <a:ext cx="21971000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50000"/>
              </a:lnSpc>
              <a:spcBef>
                <a:spcPts val="3000"/>
              </a:spcBef>
              <a:defRPr b="1" baseline="31999" sz="2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1 </a:t>
            </a:r>
            <a:r>
              <a:rPr b="0" baseline="0">
                <a:hlinkClick r:id="rId6" invalidUrl="" action="" tgtFrame="" tooltip="" history="1" highlightClick="0" endSnd="0"/>
              </a:rPr>
              <a:t>https://caniuse.com/?search=container+style+queries</a:t>
            </a:r>
          </a:p>
          <a:p>
            <a:pPr>
              <a:lnSpc>
                <a:spcPct val="50000"/>
              </a:lnSpc>
              <a:spcBef>
                <a:spcPts val="3000"/>
              </a:spcBef>
              <a:defRPr b="1" baseline="31999" sz="2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2 </a:t>
            </a:r>
            <a:r>
              <a:rPr b="0" baseline="0">
                <a:hlinkClick r:id="rId7" invalidUrl="" action="" tgtFrame="" tooltip="" history="1" highlightClick="0" endSnd="0"/>
              </a:rPr>
              <a:t>https://developer.mozilla.org/en-US/docs/Web/CSS/Guides/Containment/Container_size_and_style_queries</a:t>
            </a:r>
          </a:p>
        </p:txBody>
      </p:sp>
      <p:sp>
        <p:nvSpPr>
          <p:cNvPr id="328" name="1"/>
          <p:cNvSpPr txBox="1"/>
          <p:nvPr/>
        </p:nvSpPr>
        <p:spPr>
          <a:xfrm>
            <a:off x="13970000" y="2666999"/>
            <a:ext cx="340259" cy="820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baseline="31999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329" name="2"/>
          <p:cNvSpPr txBox="1"/>
          <p:nvPr/>
        </p:nvSpPr>
        <p:spPr>
          <a:xfrm>
            <a:off x="23439839" y="5191860"/>
            <a:ext cx="340259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baseline="31999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@-Rules: @fun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@-Rules: @function</a:t>
            </a:r>
          </a:p>
        </p:txBody>
      </p:sp>
      <p:sp>
        <p:nvSpPr>
          <p:cNvPr id="332" name="Experimental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Experimental</a:t>
            </a:r>
          </a:p>
          <a:p>
            <a:pPr/>
            <a:r>
              <a:t>Define custom, reusable functions.</a:t>
            </a:r>
          </a:p>
          <a:p>
            <a:pPr/>
            <a:r>
              <a:t>Perform calculations or logic.</a:t>
            </a:r>
          </a:p>
          <a:p>
            <a:pPr/>
            <a:r>
              <a:t>Return single value.</a:t>
            </a:r>
          </a:p>
          <a:p>
            <a:pPr/>
            <a:r>
              <a:t>Can be used in any CSS property.</a:t>
            </a:r>
          </a:p>
        </p:txBody>
      </p:sp>
      <p:sp>
        <p:nvSpPr>
          <p:cNvPr id="3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34" name="CleanShot 2025-11-17 at 18.05.20@2x.png" descr="CleanShot 2025-11-17 at 18.05.20@2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62461" y="6206837"/>
            <a:ext cx="5969001" cy="3050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Screenshot 2025-11-22 at 07.29.16.png" descr="Screenshot 2025-11-22 at 07.29.1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02500" y="2032000"/>
            <a:ext cx="6629400" cy="152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CleanShot 2025-11-28 at 15.02.48@2x.png" descr="CleanShot 2025-11-28 at 15.02.48@2x.png"/>
          <p:cNvPicPr>
            <a:picLocks noChangeAspect="1"/>
          </p:cNvPicPr>
          <p:nvPr/>
        </p:nvPicPr>
        <p:blipFill>
          <a:blip r:embed="rId4">
            <a:extLst/>
          </a:blip>
          <a:srcRect l="165" t="0" r="165" b="0"/>
          <a:stretch>
            <a:fillRect/>
          </a:stretch>
        </p:blipFill>
        <p:spPr>
          <a:xfrm>
            <a:off x="17462461" y="694485"/>
            <a:ext cx="5956301" cy="5418313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Rectangle"/>
          <p:cNvSpPr/>
          <p:nvPr/>
        </p:nvSpPr>
        <p:spPr>
          <a:xfrm>
            <a:off x="22689532" y="822057"/>
            <a:ext cx="551943" cy="399289"/>
          </a:xfrm>
          <a:prstGeom prst="rect">
            <a:avLst/>
          </a:prstGeom>
          <a:solidFill>
            <a:srgbClr val="7F7F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38" name="Rectangle"/>
          <p:cNvSpPr/>
          <p:nvPr/>
        </p:nvSpPr>
        <p:spPr>
          <a:xfrm>
            <a:off x="22676832" y="6322666"/>
            <a:ext cx="551943" cy="373889"/>
          </a:xfrm>
          <a:prstGeom prst="rect">
            <a:avLst/>
          </a:prstGeom>
          <a:solidFill>
            <a:srgbClr val="7F7F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39" name="1 https://caniuse.com/?search=%40function…"/>
          <p:cNvSpPr txBox="1"/>
          <p:nvPr/>
        </p:nvSpPr>
        <p:spPr>
          <a:xfrm>
            <a:off x="1206500" y="11407852"/>
            <a:ext cx="21971000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50000"/>
              </a:lnSpc>
              <a:spcBef>
                <a:spcPts val="3000"/>
              </a:spcBef>
              <a:defRPr b="1" baseline="31999" sz="2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1 </a:t>
            </a:r>
            <a:r>
              <a:rPr b="0" baseline="0">
                <a:hlinkClick r:id="rId5" invalidUrl="" action="" tgtFrame="" tooltip="" history="1" highlightClick="0" endSnd="0"/>
              </a:rPr>
              <a:t>https://caniuse.com/?search=%40function</a:t>
            </a:r>
          </a:p>
          <a:p>
            <a:pPr>
              <a:lnSpc>
                <a:spcPct val="50000"/>
              </a:lnSpc>
              <a:spcBef>
                <a:spcPts val="3000"/>
              </a:spcBef>
              <a:defRPr b="1" baseline="31999" sz="2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2 </a:t>
            </a:r>
            <a:r>
              <a:rPr b="0" baseline="0">
                <a:hlinkClick r:id="rId6" invalidUrl="" action="" tgtFrame="" tooltip="" history="1" highlightClick="0" endSnd="0"/>
              </a:rPr>
              <a:t>https://developer.mozilla.org/en-US/docs/Web/CSS/Reference/At-rules/@function</a:t>
            </a:r>
          </a:p>
        </p:txBody>
      </p:sp>
      <p:sp>
        <p:nvSpPr>
          <p:cNvPr id="340" name="1"/>
          <p:cNvSpPr txBox="1"/>
          <p:nvPr/>
        </p:nvSpPr>
        <p:spPr>
          <a:xfrm>
            <a:off x="13970000" y="2666999"/>
            <a:ext cx="340259" cy="820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baseline="31999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341" name="2"/>
          <p:cNvSpPr txBox="1"/>
          <p:nvPr/>
        </p:nvSpPr>
        <p:spPr>
          <a:xfrm>
            <a:off x="23452539" y="5242660"/>
            <a:ext cx="340259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baseline="31999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Functions: linear(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Functions: linear()</a:t>
            </a:r>
          </a:p>
        </p:txBody>
      </p:sp>
      <p:sp>
        <p:nvSpPr>
          <p:cNvPr id="344" name="Baseline 2023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Baseline 2023</a:t>
            </a:r>
          </a:p>
          <a:p>
            <a:pPr/>
            <a:r>
              <a:t>Used to control timing of CSS animations and transitions.</a:t>
            </a:r>
          </a:p>
          <a:p>
            <a:pPr/>
            <a:r>
              <a:t>Creates a transition curve.</a:t>
            </a:r>
          </a:p>
          <a:p>
            <a:pPr/>
            <a:r>
              <a:t>Allows definition of multiple intermediate points.</a:t>
            </a:r>
          </a:p>
        </p:txBody>
      </p:sp>
      <p:sp>
        <p:nvSpPr>
          <p:cNvPr id="3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46" name="CleanShot 2025-11-17 at 18.17.09@2x.png" descr="CleanShot 2025-11-17 at 18.17.09@2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62500" y="698500"/>
            <a:ext cx="5956300" cy="5726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CleanShot 2025-11-28 at 15.06.43@2x.png" descr="CleanShot 2025-11-28 at 15.06.43@2x.png"/>
          <p:cNvPicPr>
            <a:picLocks noChangeAspect="1"/>
          </p:cNvPicPr>
          <p:nvPr/>
        </p:nvPicPr>
        <p:blipFill>
          <a:blip r:embed="rId3">
            <a:extLst/>
          </a:blip>
          <a:srcRect l="322" t="0" r="322" b="0"/>
          <a:stretch>
            <a:fillRect/>
          </a:stretch>
        </p:blipFill>
        <p:spPr>
          <a:xfrm>
            <a:off x="17475200" y="6630259"/>
            <a:ext cx="5930901" cy="4151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Screenshot 2025-11-22 at 07.33.18.png" descr="Screenshot 2025-11-22 at 07.33.1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02500" y="2032000"/>
            <a:ext cx="6629400" cy="152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Rectangle"/>
          <p:cNvSpPr/>
          <p:nvPr/>
        </p:nvSpPr>
        <p:spPr>
          <a:xfrm>
            <a:off x="22689532" y="822057"/>
            <a:ext cx="551943" cy="399289"/>
          </a:xfrm>
          <a:prstGeom prst="rect">
            <a:avLst/>
          </a:prstGeom>
          <a:solidFill>
            <a:srgbClr val="7F7F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50" name="Rectangle"/>
          <p:cNvSpPr/>
          <p:nvPr/>
        </p:nvSpPr>
        <p:spPr>
          <a:xfrm>
            <a:off x="22689532" y="6740258"/>
            <a:ext cx="551943" cy="323089"/>
          </a:xfrm>
          <a:prstGeom prst="rect">
            <a:avLst/>
          </a:prstGeom>
          <a:solidFill>
            <a:srgbClr val="7F7F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51" name="CleanShot 2025-11-28 at 15.09.37.gif" descr="CleanShot 2025-11-28 at 15.09.3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553136" y="7146949"/>
            <a:ext cx="5762327" cy="3528100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1 https://caniuse.com/?search=linear%28%29…"/>
          <p:cNvSpPr txBox="1"/>
          <p:nvPr/>
        </p:nvSpPr>
        <p:spPr>
          <a:xfrm>
            <a:off x="1206500" y="11407852"/>
            <a:ext cx="21971000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50000"/>
              </a:lnSpc>
              <a:spcBef>
                <a:spcPts val="3000"/>
              </a:spcBef>
              <a:defRPr b="1" baseline="31999" sz="2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1 </a:t>
            </a:r>
            <a:r>
              <a:rPr b="0" baseline="0">
                <a:hlinkClick r:id="rId6" invalidUrl="" action="" tgtFrame="" tooltip="" history="1" highlightClick="0" endSnd="0"/>
              </a:rPr>
              <a:t>https://caniuse.com/?search=linear%28%29</a:t>
            </a:r>
          </a:p>
          <a:p>
            <a:pPr>
              <a:lnSpc>
                <a:spcPct val="50000"/>
              </a:lnSpc>
              <a:spcBef>
                <a:spcPts val="3000"/>
              </a:spcBef>
              <a:defRPr b="1" baseline="31999" sz="2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2 </a:t>
            </a:r>
            <a:r>
              <a:rPr b="0" baseline="0">
                <a:hlinkClick r:id="rId7" invalidUrl="" action="" tgtFrame="" tooltip="" history="1" highlightClick="0" endSnd="0"/>
              </a:rPr>
              <a:t>https://css-tricks.com/almanac/functions/l/linear/</a:t>
            </a:r>
          </a:p>
        </p:txBody>
      </p:sp>
      <p:sp>
        <p:nvSpPr>
          <p:cNvPr id="353" name="1"/>
          <p:cNvSpPr txBox="1"/>
          <p:nvPr/>
        </p:nvSpPr>
        <p:spPr>
          <a:xfrm>
            <a:off x="13970000" y="2666999"/>
            <a:ext cx="340259" cy="820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baseline="31999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354" name="2"/>
          <p:cNvSpPr txBox="1"/>
          <p:nvPr/>
        </p:nvSpPr>
        <p:spPr>
          <a:xfrm>
            <a:off x="23449286" y="5571614"/>
            <a:ext cx="340259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baseline="31999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Functions: light-dark(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Functions: light-dark()</a:t>
            </a:r>
          </a:p>
        </p:txBody>
      </p:sp>
      <p:sp>
        <p:nvSpPr>
          <p:cNvPr id="357" name="Baseline 2024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Baseline 2024</a:t>
            </a:r>
          </a:p>
          <a:p>
            <a:pPr/>
            <a:r>
              <a:t>Change between light and dark modes.</a:t>
            </a:r>
          </a:p>
          <a:p>
            <a:pPr/>
            <a:r>
              <a:t>Properties can be assigned 2 different colors.</a:t>
            </a:r>
          </a:p>
          <a:p>
            <a:pPr/>
            <a:r>
              <a:t>Reduces effort for developers.</a:t>
            </a:r>
          </a:p>
        </p:txBody>
      </p:sp>
      <p:sp>
        <p:nvSpPr>
          <p:cNvPr id="3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59" name="CleanShot 2025-11-17 at 18.18.12@2x.png" descr="CleanShot 2025-11-17 at 18.18.12@2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68900" y="7416513"/>
            <a:ext cx="5143500" cy="54908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CleanShot 2025-11-22 at 07.31.33@2x.png" descr="CleanShot 2025-11-22 at 07.31.33@2x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462500" y="694727"/>
            <a:ext cx="5956300" cy="6645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Screenshot 2025-11-22 at 07.32.26.png" descr="Screenshot 2025-11-22 at 07.32.2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02500" y="2032000"/>
            <a:ext cx="6629400" cy="152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1 https://caniuse.com/?search=light-dark…"/>
          <p:cNvSpPr txBox="1"/>
          <p:nvPr/>
        </p:nvSpPr>
        <p:spPr>
          <a:xfrm>
            <a:off x="1206500" y="11407852"/>
            <a:ext cx="21971000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50000"/>
              </a:lnSpc>
              <a:spcBef>
                <a:spcPts val="3000"/>
              </a:spcBef>
              <a:defRPr b="1" baseline="31999" sz="2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1 </a:t>
            </a:r>
            <a:r>
              <a:rPr b="0" baseline="0">
                <a:hlinkClick r:id="rId5" invalidUrl="" action="" tgtFrame="" tooltip="" history="1" highlightClick="0" endSnd="0"/>
              </a:rPr>
              <a:t>https://caniuse.com/?search=light-dark</a:t>
            </a:r>
          </a:p>
          <a:p>
            <a:pPr>
              <a:lnSpc>
                <a:spcPct val="50000"/>
              </a:lnSpc>
              <a:spcBef>
                <a:spcPts val="3000"/>
              </a:spcBef>
              <a:defRPr b="1" baseline="31999" sz="2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2 </a:t>
            </a:r>
            <a:r>
              <a:rPr b="0" baseline="0">
                <a:hlinkClick r:id="rId6" invalidUrl="" action="" tgtFrame="" tooltip="" history="1" highlightClick="0" endSnd="0"/>
              </a:rPr>
              <a:t>https://developer.mozilla.org/en-US/docs/Web/CSS/Reference/Values/color_value/light-dark</a:t>
            </a:r>
          </a:p>
        </p:txBody>
      </p:sp>
      <p:sp>
        <p:nvSpPr>
          <p:cNvPr id="363" name="1"/>
          <p:cNvSpPr txBox="1"/>
          <p:nvPr/>
        </p:nvSpPr>
        <p:spPr>
          <a:xfrm>
            <a:off x="13970000" y="2666999"/>
            <a:ext cx="340259" cy="820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baseline="31999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364" name="2"/>
          <p:cNvSpPr txBox="1"/>
          <p:nvPr/>
        </p:nvSpPr>
        <p:spPr>
          <a:xfrm>
            <a:off x="23414439" y="6435041"/>
            <a:ext cx="340259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baseline="31999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Functions: if(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Functions: if()</a:t>
            </a:r>
          </a:p>
        </p:txBody>
      </p:sp>
      <p:sp>
        <p:nvSpPr>
          <p:cNvPr id="367" name="Experimental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Experimental</a:t>
            </a:r>
          </a:p>
          <a:p>
            <a:pPr/>
            <a:r>
              <a:t>Mimics familiar if-else behaviour in CSS blocks.</a:t>
            </a:r>
          </a:p>
          <a:p>
            <a:pPr/>
            <a:r>
              <a:t>Sets values based on conditional test.</a:t>
            </a:r>
          </a:p>
          <a:p>
            <a:pPr/>
            <a:r>
              <a:t>Enables dynamic style logic.</a:t>
            </a:r>
          </a:p>
          <a:p>
            <a:pPr/>
            <a:r>
              <a:t>Requires fallback options and allows nesting.</a:t>
            </a:r>
          </a:p>
        </p:txBody>
      </p:sp>
      <p:sp>
        <p:nvSpPr>
          <p:cNvPr id="3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69" name="CleanShot 2025-11-17 at 18.16.32@2x.png" descr="CleanShot 2025-11-17 at 18.16.32@2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62500" y="698500"/>
            <a:ext cx="5956300" cy="60702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Screenshot 2025-11-22 at 07.30.27.png" descr="Screenshot 2025-11-22 at 07.30.2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02500" y="2032000"/>
            <a:ext cx="6629400" cy="152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Rectangle"/>
          <p:cNvSpPr/>
          <p:nvPr/>
        </p:nvSpPr>
        <p:spPr>
          <a:xfrm>
            <a:off x="22689532" y="822057"/>
            <a:ext cx="551943" cy="399289"/>
          </a:xfrm>
          <a:prstGeom prst="rect">
            <a:avLst/>
          </a:prstGeom>
          <a:solidFill>
            <a:srgbClr val="7F7F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72" name="1 https://caniuse.com/?search=css+if%28%29…"/>
          <p:cNvSpPr txBox="1"/>
          <p:nvPr/>
        </p:nvSpPr>
        <p:spPr>
          <a:xfrm>
            <a:off x="1206500" y="11407852"/>
            <a:ext cx="21971000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50000"/>
              </a:lnSpc>
              <a:spcBef>
                <a:spcPts val="3000"/>
              </a:spcBef>
              <a:defRPr b="1" baseline="31999" sz="2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1 </a:t>
            </a:r>
            <a:r>
              <a:rPr b="0" baseline="0">
                <a:hlinkClick r:id="rId4" invalidUrl="" action="" tgtFrame="" tooltip="" history="1" highlightClick="0" endSnd="0"/>
              </a:rPr>
              <a:t>https://caniuse.com/?search=css+if%28%29</a:t>
            </a:r>
          </a:p>
          <a:p>
            <a:pPr>
              <a:lnSpc>
                <a:spcPct val="50000"/>
              </a:lnSpc>
              <a:spcBef>
                <a:spcPts val="3000"/>
              </a:spcBef>
              <a:defRPr b="1" baseline="31999" sz="2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2 </a:t>
            </a:r>
            <a:r>
              <a:rPr b="0" baseline="0">
                <a:hlinkClick r:id="rId5" invalidUrl="" action="" tgtFrame="" tooltip="" history="1" highlightClick="0" endSnd="0"/>
              </a:rPr>
              <a:t>https://developer.mozilla.org/en-US/docs/Web/CSS/Reference/Values/if</a:t>
            </a:r>
          </a:p>
        </p:txBody>
      </p:sp>
      <p:sp>
        <p:nvSpPr>
          <p:cNvPr id="373" name="1"/>
          <p:cNvSpPr txBox="1"/>
          <p:nvPr/>
        </p:nvSpPr>
        <p:spPr>
          <a:xfrm>
            <a:off x="13970000" y="2666999"/>
            <a:ext cx="340259" cy="820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baseline="31999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374" name="2"/>
          <p:cNvSpPr txBox="1"/>
          <p:nvPr/>
        </p:nvSpPr>
        <p:spPr>
          <a:xfrm>
            <a:off x="23411186" y="5846515"/>
            <a:ext cx="340259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baseline="31999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Outli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Outline</a:t>
            </a:r>
          </a:p>
        </p:txBody>
      </p:sp>
      <p:sp>
        <p:nvSpPr>
          <p:cNvPr id="190" name="What is Modern CSS…"/>
          <p:cNvSpPr txBox="1"/>
          <p:nvPr>
            <p:ph type="body" sz="half" idx="1"/>
          </p:nvPr>
        </p:nvSpPr>
        <p:spPr>
          <a:xfrm>
            <a:off x="1206500" y="2516349"/>
            <a:ext cx="21971000" cy="3349171"/>
          </a:xfrm>
          <a:prstGeom prst="rect">
            <a:avLst/>
          </a:prstGeom>
        </p:spPr>
        <p:txBody>
          <a:bodyPr/>
          <a:lstStyle/>
          <a:p>
            <a:pPr/>
            <a:r>
              <a:t>What is Modern CSS</a:t>
            </a:r>
          </a:p>
          <a:p>
            <a:pPr/>
            <a:r>
              <a:t>Features of Modern CSS:</a:t>
            </a:r>
          </a:p>
        </p:txBody>
      </p:sp>
      <p:sp>
        <p:nvSpPr>
          <p:cNvPr id="191" name="Layouts…"/>
          <p:cNvSpPr txBox="1"/>
          <p:nvPr/>
        </p:nvSpPr>
        <p:spPr>
          <a:xfrm>
            <a:off x="1858111" y="4917797"/>
            <a:ext cx="9520307" cy="4317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609599" indent="-609599">
              <a:lnSpc>
                <a:spcPct val="60000"/>
              </a:lnSpc>
              <a:buSzPct val="32000"/>
              <a:buBlip>
                <a:blip r:embed="rId2"/>
              </a:buBlip>
              <a:defRPr sz="4200"/>
            </a:pPr>
            <a:r>
              <a:t>Layouts</a:t>
            </a:r>
          </a:p>
          <a:p>
            <a:pPr marL="609599" indent="-609599">
              <a:lnSpc>
                <a:spcPct val="60000"/>
              </a:lnSpc>
              <a:buSzPct val="32000"/>
              <a:buBlip>
                <a:blip r:embed="rId2"/>
              </a:buBlip>
              <a:defRPr sz="4200"/>
            </a:pPr>
            <a:r>
              <a:t>Properties</a:t>
            </a:r>
          </a:p>
          <a:p>
            <a:pPr marL="609599" indent="-609599">
              <a:lnSpc>
                <a:spcPct val="60000"/>
              </a:lnSpc>
              <a:buSzPct val="32000"/>
              <a:buBlip>
                <a:blip r:embed="rId2"/>
              </a:buBlip>
              <a:defRPr sz="4200"/>
            </a:pPr>
            <a:r>
              <a:t>Pseudo-class</a:t>
            </a:r>
          </a:p>
        </p:txBody>
      </p:sp>
      <p:sp>
        <p:nvSpPr>
          <p:cNvPr id="192" name="@-Rules…"/>
          <p:cNvSpPr txBox="1"/>
          <p:nvPr/>
        </p:nvSpPr>
        <p:spPr>
          <a:xfrm>
            <a:off x="12416323" y="4917797"/>
            <a:ext cx="9520307" cy="4317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609599" indent="-609599">
              <a:lnSpc>
                <a:spcPct val="60000"/>
              </a:lnSpc>
              <a:buSzPct val="32000"/>
              <a:buBlip>
                <a:blip r:embed="rId2"/>
              </a:buBlip>
              <a:defRPr sz="4200"/>
            </a:pPr>
            <a:r>
              <a:t>@-Rules</a:t>
            </a:r>
          </a:p>
          <a:p>
            <a:pPr marL="609599" indent="-609599">
              <a:lnSpc>
                <a:spcPct val="60000"/>
              </a:lnSpc>
              <a:buSzPct val="32000"/>
              <a:buBlip>
                <a:blip r:embed="rId2"/>
              </a:buBlip>
              <a:defRPr sz="4200"/>
            </a:pPr>
            <a:r>
              <a:t>Functions</a:t>
            </a:r>
          </a:p>
          <a:p>
            <a:pPr marL="609599" indent="-609599">
              <a:lnSpc>
                <a:spcPct val="60000"/>
              </a:lnSpc>
              <a:buSzPct val="32000"/>
              <a:buBlip>
                <a:blip r:embed="rId2"/>
              </a:buBlip>
              <a:defRPr sz="4200"/>
            </a:pPr>
            <a:r>
              <a:t>Other</a:t>
            </a:r>
          </a:p>
        </p:txBody>
      </p:sp>
      <p:sp>
        <p:nvSpPr>
          <p:cNvPr id="193" name="NoNewNews Demo…"/>
          <p:cNvSpPr txBox="1"/>
          <p:nvPr/>
        </p:nvSpPr>
        <p:spPr>
          <a:xfrm>
            <a:off x="1206500" y="7988355"/>
            <a:ext cx="21971000" cy="3349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609600" indent="-609600">
              <a:buSzPct val="123000"/>
              <a:buChar char="•"/>
            </a:pPr>
            <a:r>
              <a:t>NoNewNews Demo</a:t>
            </a:r>
          </a:p>
          <a:p>
            <a:pPr marL="609600" indent="-609600">
              <a:buSzPct val="123000"/>
              <a:buChar char="•"/>
            </a:pPr>
            <a:r>
              <a:t>Future Work</a:t>
            </a:r>
          </a:p>
        </p:txBody>
      </p:sp>
      <p:sp>
        <p:nvSpPr>
          <p:cNvPr id="194" name="Slide Number"/>
          <p:cNvSpPr txBox="1"/>
          <p:nvPr>
            <p:ph type="sldNum" sz="quarter" idx="2"/>
          </p:nvPr>
        </p:nvSpPr>
        <p:spPr>
          <a:xfrm>
            <a:off x="23311883" y="12921591"/>
            <a:ext cx="255525" cy="39928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CleanShot 2025-11-22 at 07.32.23@2x.png" descr="CleanShot 2025-11-22 at 07.32.23@2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62500" y="700267"/>
            <a:ext cx="5956300" cy="6645777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Other: CSS Nest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Other: CSS Nesting</a:t>
            </a:r>
          </a:p>
        </p:txBody>
      </p:sp>
      <p:sp>
        <p:nvSpPr>
          <p:cNvPr id="378" name="Baseline 2023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Baseline 2023</a:t>
            </a:r>
          </a:p>
          <a:p>
            <a:pPr/>
            <a:r>
              <a:t>Nesting of rules within on another.</a:t>
            </a:r>
          </a:p>
          <a:p>
            <a:pPr/>
            <a:r>
              <a:t>Write code more compact and intuitive.</a:t>
            </a:r>
          </a:p>
          <a:p>
            <a:pPr/>
            <a:r>
              <a:t>Increased readability, modularity, and </a:t>
            </a:r>
            <a:br/>
            <a:r>
              <a:t>maintainability of code.</a:t>
            </a:r>
          </a:p>
        </p:txBody>
      </p:sp>
      <p:sp>
        <p:nvSpPr>
          <p:cNvPr id="3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80" name="Screenshot 2025-11-22 at 07.32.05.png" descr="Screenshot 2025-11-22 at 07.32.0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02500" y="2032000"/>
            <a:ext cx="6629400" cy="152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1 https://caniuse.com/css-nesting"/>
          <p:cNvSpPr txBox="1"/>
          <p:nvPr/>
        </p:nvSpPr>
        <p:spPr>
          <a:xfrm>
            <a:off x="1206500" y="11407852"/>
            <a:ext cx="21971000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50000"/>
              </a:lnSpc>
              <a:spcBef>
                <a:spcPts val="3000"/>
              </a:spcBef>
              <a:defRPr b="1" baseline="31999" sz="2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1 </a:t>
            </a:r>
            <a:r>
              <a:rPr b="0" baseline="0">
                <a:hlinkClick r:id="rId4" invalidUrl="" action="" tgtFrame="" tooltip="" history="1" highlightClick="0" endSnd="0"/>
              </a:rPr>
              <a:t>https://caniuse.com/css-nesting</a:t>
            </a:r>
          </a:p>
        </p:txBody>
      </p:sp>
      <p:sp>
        <p:nvSpPr>
          <p:cNvPr id="382" name="1"/>
          <p:cNvSpPr txBox="1"/>
          <p:nvPr/>
        </p:nvSpPr>
        <p:spPr>
          <a:xfrm>
            <a:off x="13970000" y="2666999"/>
            <a:ext cx="340259" cy="820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baseline="31999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Other: Scroll-Driven Anim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Other: Scroll-Driven Animations</a:t>
            </a:r>
          </a:p>
        </p:txBody>
      </p:sp>
      <p:sp>
        <p:nvSpPr>
          <p:cNvPr id="385" name="Experimental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Experimental</a:t>
            </a:r>
          </a:p>
          <a:p>
            <a:pPr/>
            <a:r>
              <a:t>Traditionally implemented with JavaScript.</a:t>
            </a:r>
          </a:p>
          <a:p>
            <a:pPr/>
            <a:r>
              <a:t>Animations linked directly to user’s scroll progress.</a:t>
            </a:r>
          </a:p>
          <a:p>
            <a:pPr/>
            <a:r>
              <a:t>New possibilities to interactive web design.</a:t>
            </a:r>
          </a:p>
        </p:txBody>
      </p:sp>
      <p:sp>
        <p:nvSpPr>
          <p:cNvPr id="3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87" name="CleanShot 2025-11-22 at 07.32.54@2x.png" descr="CleanShot 2025-11-22 at 07.32.54@2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62113" y="704491"/>
            <a:ext cx="5957074" cy="6994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8" name="CleanShot 2025-12-02 at 09.26.40@2x.png" descr="CleanShot 2025-12-02 at 09.26.40@2x.png"/>
          <p:cNvPicPr>
            <a:picLocks noChangeAspect="1"/>
          </p:cNvPicPr>
          <p:nvPr/>
        </p:nvPicPr>
        <p:blipFill>
          <a:blip r:embed="rId3">
            <a:extLst/>
          </a:blip>
          <a:srcRect l="378" t="0" r="378" b="0"/>
          <a:stretch>
            <a:fillRect/>
          </a:stretch>
        </p:blipFill>
        <p:spPr>
          <a:xfrm>
            <a:off x="7302500" y="2032000"/>
            <a:ext cx="6629400" cy="152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Rectangle"/>
          <p:cNvSpPr/>
          <p:nvPr/>
        </p:nvSpPr>
        <p:spPr>
          <a:xfrm>
            <a:off x="22689532" y="822057"/>
            <a:ext cx="551943" cy="399289"/>
          </a:xfrm>
          <a:prstGeom prst="rect">
            <a:avLst/>
          </a:prstGeom>
          <a:solidFill>
            <a:srgbClr val="7F7F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90" name="CleanShot 2025-11-28 at 15.13.48@2x.png" descr="CleanShot 2025-11-28 at 15.13.48@2x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482785" y="7859269"/>
            <a:ext cx="5915731" cy="3483969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Rectangle"/>
          <p:cNvSpPr/>
          <p:nvPr/>
        </p:nvSpPr>
        <p:spPr>
          <a:xfrm>
            <a:off x="22689532" y="7934058"/>
            <a:ext cx="551943" cy="335789"/>
          </a:xfrm>
          <a:prstGeom prst="rect">
            <a:avLst/>
          </a:prstGeom>
          <a:solidFill>
            <a:srgbClr val="7F7F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92" name="CleanShot 2025-11-28 at 15.16.30.gif" descr="CleanShot 2025-11-28 at 15.16.30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550750" y="8358394"/>
            <a:ext cx="5769798" cy="2900849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1 https://caniuse.com/?search=scroll+driven+animations…"/>
          <p:cNvSpPr txBox="1"/>
          <p:nvPr/>
        </p:nvSpPr>
        <p:spPr>
          <a:xfrm>
            <a:off x="1206500" y="11407852"/>
            <a:ext cx="21971000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50000"/>
              </a:lnSpc>
              <a:spcBef>
                <a:spcPts val="3000"/>
              </a:spcBef>
              <a:defRPr b="1" baseline="31999" sz="2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1 </a:t>
            </a:r>
            <a:r>
              <a:rPr b="0" baseline="0">
                <a:hlinkClick r:id="rId6" invalidUrl="" action="" tgtFrame="" tooltip="" history="1" highlightClick="0" endSnd="0"/>
              </a:rPr>
              <a:t>https://caniuse.com/?search=scroll+driven+animations</a:t>
            </a:r>
          </a:p>
          <a:p>
            <a:pPr>
              <a:lnSpc>
                <a:spcPct val="50000"/>
              </a:lnSpc>
              <a:spcBef>
                <a:spcPts val="3000"/>
              </a:spcBef>
              <a:defRPr b="1" baseline="31999" sz="2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2 </a:t>
            </a:r>
            <a:r>
              <a:rPr b="0" baseline="0">
                <a:hlinkClick r:id="rId7" invalidUrl="" action="" tgtFrame="" tooltip="" history="1" highlightClick="0" endSnd="0"/>
              </a:rPr>
              <a:t>https://developer.mozilla.org/en-US/docs/Web/CSS/Guides/Scroll-driven_animations</a:t>
            </a:r>
          </a:p>
        </p:txBody>
      </p:sp>
      <p:sp>
        <p:nvSpPr>
          <p:cNvPr id="394" name="1"/>
          <p:cNvSpPr txBox="1"/>
          <p:nvPr/>
        </p:nvSpPr>
        <p:spPr>
          <a:xfrm>
            <a:off x="13970000" y="2666999"/>
            <a:ext cx="340259" cy="820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baseline="31999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395" name="2"/>
          <p:cNvSpPr txBox="1"/>
          <p:nvPr/>
        </p:nvSpPr>
        <p:spPr>
          <a:xfrm>
            <a:off x="23427139" y="6795589"/>
            <a:ext cx="340259" cy="820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baseline="31999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Screenshot 2025-12-08 at 08.50.15@2x.png" descr="Screenshot 2025-12-08 at 08.50.15@2x.png"/>
          <p:cNvPicPr>
            <a:picLocks noChangeAspect="1"/>
          </p:cNvPicPr>
          <p:nvPr/>
        </p:nvPicPr>
        <p:blipFill>
          <a:blip r:embed="rId2">
            <a:alphaModFix amt="49939"/>
            <a:extLst/>
          </a:blip>
          <a:srcRect l="0" t="0" r="0" b="0"/>
          <a:stretch>
            <a:fillRect/>
          </a:stretch>
        </p:blipFill>
        <p:spPr>
          <a:xfrm>
            <a:off x="5022759" y="1752535"/>
            <a:ext cx="14338483" cy="9081751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Live Preview: https://gugacs.github.io/nonewnews"/>
          <p:cNvSpPr txBox="1"/>
          <p:nvPr/>
        </p:nvSpPr>
        <p:spPr>
          <a:xfrm>
            <a:off x="7721155" y="12763838"/>
            <a:ext cx="8941690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30000"/>
              </a:lnSpc>
              <a:defRPr b="1" sz="3000"/>
            </a:pPr>
            <a:r>
              <a:t>Live Preview: </a:t>
            </a:r>
            <a:r>
              <a:rPr b="0">
                <a:solidFill>
                  <a:schemeClr val="accent1">
                    <a:hueOff val="114395"/>
                    <a:lumOff val="-24975"/>
                  </a:schemeClr>
                </a:solidFill>
                <a:hlinkClick r:id="rId3" invalidUrl="" action="" tgtFrame="" tooltip="" history="1" highlightClick="0" endSnd="0"/>
              </a:rPr>
              <a:t>https://gugacs.github.io/nonewnews</a:t>
            </a:r>
            <a:r>
              <a:rPr b="0">
                <a:solidFill>
                  <a:schemeClr val="accent1">
                    <a:hueOff val="114395"/>
                    <a:lumOff val="-24975"/>
                  </a:schemeClr>
                </a:solidFill>
              </a:rPr>
              <a:t> </a:t>
            </a:r>
          </a:p>
        </p:txBody>
      </p:sp>
      <p:sp>
        <p:nvSpPr>
          <p:cNvPr id="399" name="Rectangle"/>
          <p:cNvSpPr/>
          <p:nvPr/>
        </p:nvSpPr>
        <p:spPr>
          <a:xfrm>
            <a:off x="19064881" y="1635081"/>
            <a:ext cx="2493976" cy="993677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00" name="Rectangle"/>
          <p:cNvSpPr/>
          <p:nvPr/>
        </p:nvSpPr>
        <p:spPr>
          <a:xfrm>
            <a:off x="2825143" y="1635081"/>
            <a:ext cx="2493977" cy="993677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01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02" name="/ 24"/>
          <p:cNvSpPr txBox="1"/>
          <p:nvPr/>
        </p:nvSpPr>
        <p:spPr>
          <a:xfrm>
            <a:off x="23548167" y="12921591"/>
            <a:ext cx="55194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/>
            <a:r>
              <a:t>/ 24</a:t>
            </a:r>
          </a:p>
        </p:txBody>
      </p:sp>
      <p:sp>
        <p:nvSpPr>
          <p:cNvPr id="403" name="NoNewNews Demo"/>
          <p:cNvSpPr txBox="1"/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NoNewNews Demo</a:t>
            </a:r>
          </a:p>
        </p:txBody>
      </p:sp>
      <p:sp>
        <p:nvSpPr>
          <p:cNvPr id="404" name="Youtube: https://youtu.be/-WVDrBNgazs"/>
          <p:cNvSpPr txBox="1"/>
          <p:nvPr/>
        </p:nvSpPr>
        <p:spPr>
          <a:xfrm>
            <a:off x="8634983" y="11105848"/>
            <a:ext cx="7114033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30000"/>
              </a:lnSpc>
              <a:defRPr sz="3000"/>
            </a:pPr>
            <a:r>
              <a:rPr b="1"/>
              <a:t>Youtube:</a:t>
            </a:r>
            <a:r>
              <a:rPr>
                <a:solidFill>
                  <a:schemeClr val="accent1">
                    <a:hueOff val="114395"/>
                    <a:lumOff val="-24975"/>
                  </a:schemeClr>
                </a:solidFill>
              </a:rPr>
              <a:t> </a:t>
            </a:r>
            <a:r>
              <a:rPr>
                <a:solidFill>
                  <a:schemeClr val="accent1">
                    <a:hueOff val="114395"/>
                    <a:lumOff val="-24975"/>
                  </a:schemeClr>
                </a:solidFill>
                <a:hlinkClick r:id="rId4" invalidUrl="" action="" tgtFrame="" tooltip="" history="1" highlightClick="0" endSnd="0"/>
              </a:rPr>
              <a:t>https://youtu.be/-WVDrBNgazs</a:t>
            </a:r>
          </a:p>
        </p:txBody>
      </p:sp>
      <p:sp>
        <p:nvSpPr>
          <p:cNvPr id="405" name="Github: https://github.com/gugacs/nonewnews"/>
          <p:cNvSpPr txBox="1"/>
          <p:nvPr/>
        </p:nvSpPr>
        <p:spPr>
          <a:xfrm>
            <a:off x="8081200" y="11934843"/>
            <a:ext cx="8221600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30000"/>
              </a:lnSpc>
              <a:defRPr b="1" sz="3000"/>
            </a:pPr>
            <a:r>
              <a:t>Github: </a:t>
            </a:r>
            <a:r>
              <a:rPr b="0">
                <a:solidFill>
                  <a:schemeClr val="accent1">
                    <a:hueOff val="114395"/>
                    <a:lumOff val="-24975"/>
                  </a:schemeClr>
                </a:solidFill>
                <a:hlinkClick r:id="rId5" invalidUrl="" action="" tgtFrame="" tooltip="" history="1" highlightClick="0" endSnd="0"/>
              </a:rPr>
              <a:t>https://github.com/gugacs/nonewnews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Future Work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Future Work</a:t>
            </a:r>
          </a:p>
        </p:txBody>
      </p:sp>
      <p:sp>
        <p:nvSpPr>
          <p:cNvPr id="408" name="Web ecosystem is frequently evolving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Web ecosystem is frequently evolving.</a:t>
            </a:r>
          </a:p>
          <a:p>
            <a:pPr/>
            <a:r>
              <a:t>Update &amp; include further features.</a:t>
            </a:r>
          </a:p>
          <a:p>
            <a:pPr/>
            <a:r>
              <a:t>Extend No New News by:</a:t>
            </a:r>
          </a:p>
          <a:p>
            <a:pPr lvl="1" marL="1181100" indent="-571500">
              <a:spcBef>
                <a:spcPts val="3000"/>
              </a:spcBef>
              <a:buSzPct val="30000"/>
              <a:buBlip>
                <a:blip r:embed="rId2"/>
              </a:buBlip>
            </a:pPr>
            <a:r>
              <a:t>Implementing additional (sub-)routes.</a:t>
            </a:r>
          </a:p>
          <a:p>
            <a:pPr lvl="1" marL="1181100" indent="-571500">
              <a:spcBef>
                <a:spcPts val="3000"/>
              </a:spcBef>
              <a:buSzPct val="30000"/>
              <a:buBlip>
                <a:blip r:embed="rId2"/>
              </a:buBlip>
            </a:pPr>
            <a:r>
              <a:t>Making it more accessible (extending aria-label usage).</a:t>
            </a:r>
          </a:p>
        </p:txBody>
      </p:sp>
      <p:sp>
        <p:nvSpPr>
          <p:cNvPr id="4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Questions?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Questions?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What is Modern CS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is Modern CSS</a:t>
            </a:r>
          </a:p>
        </p:txBody>
      </p:sp>
      <p:sp>
        <p:nvSpPr>
          <p:cNvPr id="197" name="Preprocessors like Sass emerged over 19 years ago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03504" indent="-603504" defTabSz="2413955">
              <a:spcBef>
                <a:spcPts val="4400"/>
              </a:spcBef>
              <a:defRPr sz="4752"/>
            </a:pPr>
            <a:r>
              <a:t>Preprocessors like Sass emerged over 19 years ago.</a:t>
            </a:r>
          </a:p>
          <a:p>
            <a:pPr lvl="1" marL="1169288" indent="-565784" defTabSz="2413955">
              <a:spcBef>
                <a:spcPts val="2900"/>
              </a:spcBef>
              <a:buSzPct val="30000"/>
              <a:buBlip>
                <a:blip r:embed="rId2"/>
              </a:buBlip>
              <a:defRPr sz="4752"/>
            </a:pPr>
            <a:r>
              <a:t>Aim to add features missing in CSS.</a:t>
            </a:r>
          </a:p>
          <a:p>
            <a:pPr marL="603504" indent="-603504" defTabSz="2413955">
              <a:spcBef>
                <a:spcPts val="4400"/>
              </a:spcBef>
              <a:defRPr sz="4752"/>
            </a:pPr>
            <a:r>
              <a:t>Frequent updates to CSS over past decade resulted in what we now know as Modern CSS. </a:t>
            </a:r>
            <a:r>
              <a:rPr b="1" baseline="31999">
                <a:solidFill>
                  <a:schemeClr val="accent1">
                    <a:hueOff val="114395"/>
                    <a:lumOff val="-24975"/>
                  </a:schemeClr>
                </a:solidFill>
              </a:rPr>
              <a:t>1</a:t>
            </a:r>
          </a:p>
          <a:p>
            <a:pPr marL="603504" indent="-603504" defTabSz="2413955">
              <a:spcBef>
                <a:spcPts val="4400"/>
              </a:spcBef>
              <a:defRPr sz="4752"/>
            </a:pPr>
            <a:r>
              <a:t>Modern CSS added most features of preprocessors:</a:t>
            </a:r>
          </a:p>
          <a:p>
            <a:pPr lvl="1" marL="1169288" indent="-565784" defTabSz="2413955">
              <a:spcBef>
                <a:spcPts val="2900"/>
              </a:spcBef>
              <a:buSzPct val="30000"/>
              <a:buBlip>
                <a:blip r:embed="rId2"/>
              </a:buBlip>
              <a:defRPr sz="4752"/>
            </a:pPr>
            <a:r>
              <a:t>Including variables, nesting, functions, conditionals.</a:t>
            </a:r>
          </a:p>
          <a:p>
            <a:pPr lvl="1" marL="1169288" indent="-565784" defTabSz="2413955">
              <a:spcBef>
                <a:spcPts val="2900"/>
              </a:spcBef>
              <a:buSzPct val="30000"/>
              <a:buBlip>
                <a:blip r:embed="rId2"/>
              </a:buBlip>
              <a:defRPr sz="4752"/>
            </a:pPr>
            <a:r>
              <a:t>Important but missing for now are only mixins.</a:t>
            </a:r>
          </a:p>
          <a:p>
            <a:pPr marL="603504" indent="-603504" defTabSz="2413955">
              <a:spcBef>
                <a:spcPts val="4400"/>
              </a:spcBef>
              <a:defRPr sz="4752"/>
            </a:pPr>
            <a:r>
              <a:t>Baseline identifies web platform features supported across popular browsers. </a:t>
            </a:r>
            <a:r>
              <a:rPr b="1" baseline="31999">
                <a:solidFill>
                  <a:schemeClr val="accent1">
                    <a:hueOff val="114395"/>
                    <a:lumOff val="-24975"/>
                  </a:schemeClr>
                </a:solidFill>
              </a:rPr>
              <a:t>2</a:t>
            </a:r>
          </a:p>
        </p:txBody>
      </p:sp>
      <p:sp>
        <p:nvSpPr>
          <p:cNvPr id="198" name="Slide Number"/>
          <p:cNvSpPr txBox="1"/>
          <p:nvPr>
            <p:ph type="sldNum" sz="quarter" idx="2"/>
          </p:nvPr>
        </p:nvSpPr>
        <p:spPr>
          <a:xfrm>
            <a:off x="23311883" y="12921591"/>
            <a:ext cx="255525" cy="39928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99" name="1 https://beyond-the-cascade.com/do-we-still-need-css-preprocessors-in-2024/…"/>
          <p:cNvSpPr txBox="1"/>
          <p:nvPr/>
        </p:nvSpPr>
        <p:spPr>
          <a:xfrm>
            <a:off x="1206500" y="11407852"/>
            <a:ext cx="21971000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50000"/>
              </a:lnSpc>
              <a:spcBef>
                <a:spcPts val="3000"/>
              </a:spcBef>
              <a:defRPr b="1" baseline="31999" sz="2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1 </a:t>
            </a:r>
            <a:r>
              <a:rPr b="0" baseline="0">
                <a:hlinkClick r:id="rId3" invalidUrl="" action="" tgtFrame="" tooltip="" history="1" highlightClick="0" endSnd="0"/>
              </a:rPr>
              <a:t>https://beyond-the-cascade.com/do-we-still-need-css-preprocessors-in-2024/</a:t>
            </a:r>
          </a:p>
          <a:p>
            <a:pPr>
              <a:lnSpc>
                <a:spcPct val="50000"/>
              </a:lnSpc>
              <a:spcBef>
                <a:spcPts val="3000"/>
              </a:spcBef>
              <a:defRPr b="1" baseline="31999" sz="2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2 </a:t>
            </a:r>
            <a:r>
              <a:rPr b="0" baseline="0">
                <a:hlinkClick r:id="rId4" invalidUrl="" action="" tgtFrame="" tooltip="" history="1" highlightClick="0" endSnd="0"/>
              </a:rPr>
              <a:t>https://developer.mozilla.org/en-US/docs/Glossary/Baseline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Features of Modern CS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Features of Modern CSS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Layouts: popover-ope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Layouts: popover-open</a:t>
            </a:r>
          </a:p>
        </p:txBody>
      </p:sp>
      <p:sp>
        <p:nvSpPr>
          <p:cNvPr id="204" name="Baseline 2024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Baseline 2024</a:t>
            </a:r>
          </a:p>
          <a:p>
            <a:pPr/>
            <a:r>
              <a:t>Controlled by HTML or JS.</a:t>
            </a:r>
          </a:p>
          <a:p>
            <a:pPr/>
            <a:r>
              <a:t>Draw user's attention to specific information.</a:t>
            </a:r>
          </a:p>
          <a:p>
            <a:pPr/>
            <a:r>
              <a:t>Combination with CSS pseudo-class to change </a:t>
            </a:r>
            <a:br/>
            <a:r>
              <a:t>appearance of popover element.</a:t>
            </a:r>
          </a:p>
        </p:txBody>
      </p:sp>
      <p:sp>
        <p:nvSpPr>
          <p:cNvPr id="205" name="Slide Number"/>
          <p:cNvSpPr txBox="1"/>
          <p:nvPr>
            <p:ph type="sldNum" sz="quarter" idx="2"/>
          </p:nvPr>
        </p:nvSpPr>
        <p:spPr>
          <a:xfrm>
            <a:off x="23311883" y="12921591"/>
            <a:ext cx="255525" cy="39928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6" name="CleanShot 2025-11-17 at 17.25.57@2x.png" descr="CleanShot 2025-11-17 at 17.25.57@2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43450" y="7730152"/>
            <a:ext cx="5994400" cy="2471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CleanShot 2025-11-28 at 14.23.44@2x.png" descr="CleanShot 2025-11-28 at 14.23.44@2x.png"/>
          <p:cNvPicPr>
            <a:picLocks noChangeAspect="1"/>
          </p:cNvPicPr>
          <p:nvPr/>
        </p:nvPicPr>
        <p:blipFill>
          <a:blip r:embed="rId3">
            <a:extLst/>
          </a:blip>
          <a:srcRect l="84" t="0" r="84" b="0"/>
          <a:stretch>
            <a:fillRect/>
          </a:stretch>
        </p:blipFill>
        <p:spPr>
          <a:xfrm>
            <a:off x="17462500" y="698500"/>
            <a:ext cx="5956301" cy="69859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Screenshot 2025-11-22 at 07.31.40.png" descr="Screenshot 2025-11-22 at 07.31.4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02500" y="2032000"/>
            <a:ext cx="6629400" cy="1524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Rectangle"/>
          <p:cNvSpPr/>
          <p:nvPr/>
        </p:nvSpPr>
        <p:spPr>
          <a:xfrm>
            <a:off x="22676760" y="813505"/>
            <a:ext cx="551943" cy="399289"/>
          </a:xfrm>
          <a:prstGeom prst="rect">
            <a:avLst/>
          </a:prstGeom>
          <a:solidFill>
            <a:srgbClr val="7F7F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0" name="Rectangle"/>
          <p:cNvSpPr/>
          <p:nvPr/>
        </p:nvSpPr>
        <p:spPr>
          <a:xfrm>
            <a:off x="22727560" y="7895871"/>
            <a:ext cx="434802" cy="295245"/>
          </a:xfrm>
          <a:prstGeom prst="rect">
            <a:avLst/>
          </a:prstGeom>
          <a:solidFill>
            <a:srgbClr val="7F7F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1" name="1 https://caniuse.com/?search=popover-open…"/>
          <p:cNvSpPr txBox="1"/>
          <p:nvPr/>
        </p:nvSpPr>
        <p:spPr>
          <a:xfrm>
            <a:off x="1206500" y="11407852"/>
            <a:ext cx="21971000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50000"/>
              </a:lnSpc>
              <a:spcBef>
                <a:spcPts val="3000"/>
              </a:spcBef>
              <a:defRPr b="1" baseline="31999" spc="0" sz="2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1 </a:t>
            </a:r>
            <a:r>
              <a:rPr b="0" baseline="0">
                <a:hlinkClick r:id="rId5" invalidUrl="" action="" tgtFrame="" tooltip="" history="1" highlightClick="0" endSnd="0"/>
              </a:rPr>
              <a:t>https://caniuse.com/?search=popover-open</a:t>
            </a:r>
          </a:p>
          <a:p>
            <a:pPr>
              <a:lnSpc>
                <a:spcPct val="50000"/>
              </a:lnSpc>
              <a:spcBef>
                <a:spcPts val="3000"/>
              </a:spcBef>
              <a:defRPr b="1" baseline="31999" spc="0" sz="2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2 </a:t>
            </a:r>
            <a:r>
              <a:rPr b="0" baseline="0">
                <a:hlinkClick r:id="rId6" invalidUrl="" action="" tgtFrame="" tooltip="" history="1" highlightClick="0" endSnd="0"/>
              </a:rPr>
              <a:t>https://css-tricks.com/almanac/pseudo-selectors/p/popover-open/</a:t>
            </a:r>
          </a:p>
        </p:txBody>
      </p:sp>
      <p:sp>
        <p:nvSpPr>
          <p:cNvPr id="212" name="1"/>
          <p:cNvSpPr txBox="1"/>
          <p:nvPr/>
        </p:nvSpPr>
        <p:spPr>
          <a:xfrm>
            <a:off x="13970000" y="2666999"/>
            <a:ext cx="340259" cy="820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baseline="31999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13" name="2"/>
          <p:cNvSpPr txBox="1"/>
          <p:nvPr/>
        </p:nvSpPr>
        <p:spPr>
          <a:xfrm>
            <a:off x="23443093" y="6814898"/>
            <a:ext cx="340259" cy="820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baseline="31999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CleanShot 2025-11-28 at 14.28.50@2x.png" descr="CleanShot 2025-11-28 at 14.28.50@2x.png"/>
          <p:cNvPicPr>
            <a:picLocks noChangeAspect="1"/>
          </p:cNvPicPr>
          <p:nvPr/>
        </p:nvPicPr>
        <p:blipFill>
          <a:blip r:embed="rId2">
            <a:extLst/>
          </a:blip>
          <a:srcRect l="245" t="0" r="245" b="0"/>
          <a:stretch>
            <a:fillRect/>
          </a:stretch>
        </p:blipFill>
        <p:spPr>
          <a:xfrm>
            <a:off x="17462500" y="698500"/>
            <a:ext cx="5956300" cy="5420548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Layouts: Masonry Layou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Layouts: Masonry Layouts</a:t>
            </a:r>
          </a:p>
        </p:txBody>
      </p:sp>
      <p:sp>
        <p:nvSpPr>
          <p:cNvPr id="217" name="Experimental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Experimental</a:t>
            </a:r>
          </a:p>
          <a:p>
            <a:pPr/>
            <a:r>
              <a:t>Dynamic layout method without JS.</a:t>
            </a:r>
          </a:p>
          <a:p>
            <a:pPr/>
            <a:r>
              <a:t>Automatic fill up of grid gaps.</a:t>
            </a:r>
          </a:p>
          <a:p>
            <a:pPr/>
            <a:r>
              <a:t>One strict axis and one masonry axis.</a:t>
            </a:r>
          </a:p>
        </p:txBody>
      </p:sp>
      <p:sp>
        <p:nvSpPr>
          <p:cNvPr id="218" name="Slide Number"/>
          <p:cNvSpPr txBox="1"/>
          <p:nvPr>
            <p:ph type="sldNum" sz="quarter" idx="2"/>
          </p:nvPr>
        </p:nvSpPr>
        <p:spPr>
          <a:xfrm>
            <a:off x="23311883" y="12921591"/>
            <a:ext cx="255525" cy="39928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9" name="Screenshot 2025-12-01 at 12.08.41@2x.png" descr="Screenshot 2025-12-01 at 12.08.41@2x.png"/>
          <p:cNvPicPr>
            <a:picLocks noChangeAspect="1"/>
          </p:cNvPicPr>
          <p:nvPr/>
        </p:nvPicPr>
        <p:blipFill>
          <a:blip r:embed="rId3">
            <a:extLst/>
          </a:blip>
          <a:srcRect l="0" t="2920" r="0" b="2920"/>
          <a:stretch>
            <a:fillRect/>
          </a:stretch>
        </p:blipFill>
        <p:spPr>
          <a:xfrm>
            <a:off x="17442002" y="6281803"/>
            <a:ext cx="6018130" cy="3800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CleanShot 2025-12-02 at 09.43.44@2x.png" descr="CleanShot 2025-12-02 at 09.43.44@2x.png"/>
          <p:cNvPicPr>
            <a:picLocks noChangeAspect="1"/>
          </p:cNvPicPr>
          <p:nvPr/>
        </p:nvPicPr>
        <p:blipFill>
          <a:blip r:embed="rId4">
            <a:extLst/>
          </a:blip>
          <a:srcRect l="589" t="0" r="589" b="0"/>
          <a:stretch>
            <a:fillRect/>
          </a:stretch>
        </p:blipFill>
        <p:spPr>
          <a:xfrm>
            <a:off x="7302499" y="2028790"/>
            <a:ext cx="6643362" cy="1527210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Rectangle"/>
          <p:cNvSpPr/>
          <p:nvPr/>
        </p:nvSpPr>
        <p:spPr>
          <a:xfrm>
            <a:off x="22707524" y="805210"/>
            <a:ext cx="551943" cy="399289"/>
          </a:xfrm>
          <a:prstGeom prst="rect">
            <a:avLst/>
          </a:prstGeom>
          <a:solidFill>
            <a:srgbClr val="7F7F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2" name="Rectangle"/>
          <p:cNvSpPr/>
          <p:nvPr/>
        </p:nvSpPr>
        <p:spPr>
          <a:xfrm>
            <a:off x="22675774" y="6336589"/>
            <a:ext cx="615443" cy="346042"/>
          </a:xfrm>
          <a:prstGeom prst="rect">
            <a:avLst/>
          </a:prstGeom>
          <a:solidFill>
            <a:srgbClr val="7F7F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3" name="1"/>
          <p:cNvSpPr txBox="1"/>
          <p:nvPr/>
        </p:nvSpPr>
        <p:spPr>
          <a:xfrm>
            <a:off x="13970000" y="2666999"/>
            <a:ext cx="340259" cy="820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baseline="31999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24" name="1 https://caniuse.com/?search=masonry…"/>
          <p:cNvSpPr txBox="1"/>
          <p:nvPr/>
        </p:nvSpPr>
        <p:spPr>
          <a:xfrm>
            <a:off x="1206500" y="11407852"/>
            <a:ext cx="21971000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50000"/>
              </a:lnSpc>
              <a:spcBef>
                <a:spcPts val="3000"/>
              </a:spcBef>
              <a:defRPr b="1" baseline="31999" sz="2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1 </a:t>
            </a:r>
            <a:r>
              <a:rPr b="0" baseline="0">
                <a:hlinkClick r:id="rId5" invalidUrl="" action="" tgtFrame="" tooltip="" history="1" highlightClick="0" endSnd="0"/>
              </a:rPr>
              <a:t>https://caniuse.com/?search=masonry</a:t>
            </a:r>
          </a:p>
          <a:p>
            <a:pPr defTabSz="2438400">
              <a:lnSpc>
                <a:spcPct val="50000"/>
              </a:lnSpc>
              <a:spcBef>
                <a:spcPts val="3000"/>
              </a:spcBef>
              <a:defRPr b="1" baseline="31999" sz="2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2 </a:t>
            </a:r>
            <a:r>
              <a:rPr b="0" baseline="0">
                <a:hlinkClick r:id="rId6" invalidUrl="" action="" tgtFrame="" tooltip="" history="1" highlightClick="0" endSnd="0"/>
              </a:rPr>
              <a:t>https://developer.mozilla.org/en-US/docs/Web/CSS/Guides/Grid_layout/Masonry_layout</a:t>
            </a:r>
          </a:p>
        </p:txBody>
      </p:sp>
      <p:sp>
        <p:nvSpPr>
          <p:cNvPr id="225" name="2"/>
          <p:cNvSpPr txBox="1"/>
          <p:nvPr/>
        </p:nvSpPr>
        <p:spPr>
          <a:xfrm>
            <a:off x="23443093" y="5240098"/>
            <a:ext cx="340259" cy="820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baseline="31999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roperties: text-wrap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Properties: text-wrap</a:t>
            </a:r>
          </a:p>
        </p:txBody>
      </p:sp>
      <p:sp>
        <p:nvSpPr>
          <p:cNvPr id="228" name="Baseline 2024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Baseline 2024</a:t>
            </a:r>
          </a:p>
          <a:p>
            <a:pPr/>
            <a:r>
              <a:t>Offers multiple wrapping modes: </a:t>
            </a:r>
            <a:br/>
            <a:r>
              <a:rPr>
                <a:latin typeface="Courier New"/>
                <a:ea typeface="Courier New"/>
                <a:cs typeface="Courier New"/>
                <a:sym typeface="Courier New"/>
              </a:rPr>
              <a:t>wrap</a:t>
            </a:r>
            <a:r>
              <a:t>,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pretty</a:t>
            </a:r>
            <a:r>
              <a:t>,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stable</a:t>
            </a:r>
            <a:r>
              <a:t>,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balance</a:t>
            </a:r>
            <a:r>
              <a:t>,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nowrap</a:t>
            </a:r>
            <a:r>
              <a:t>.</a:t>
            </a:r>
          </a:p>
          <a:p>
            <a:pPr/>
            <a:r>
              <a:t>Simplifies inclusion of typographical content.</a:t>
            </a:r>
          </a:p>
          <a:p>
            <a:pPr/>
            <a:r>
              <a:t>Improves readability.</a:t>
            </a:r>
          </a:p>
        </p:txBody>
      </p:sp>
      <p:sp>
        <p:nvSpPr>
          <p:cNvPr id="229" name="Slide Number"/>
          <p:cNvSpPr txBox="1"/>
          <p:nvPr>
            <p:ph type="sldNum" sz="quarter" idx="2"/>
          </p:nvPr>
        </p:nvSpPr>
        <p:spPr>
          <a:xfrm>
            <a:off x="23311883" y="12921591"/>
            <a:ext cx="255525" cy="39928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0" name="CleanShot 2025-11-17 at 18.02.25@2x.png" descr="CleanShot 2025-11-17 at 18.02.25@2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37150" y="7177071"/>
            <a:ext cx="5207000" cy="5755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CleanShot 2025-11-22 at 07.25.27@2x.png" descr="CleanShot 2025-11-22 at 07.25.27@2x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462500" y="694349"/>
            <a:ext cx="5956300" cy="6340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Screenshot 2025-11-22 at 07.32.53.png" descr="Screenshot 2025-11-22 at 07.32.5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02500" y="2032000"/>
            <a:ext cx="6629400" cy="1524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1"/>
          <p:cNvSpPr txBox="1"/>
          <p:nvPr/>
        </p:nvSpPr>
        <p:spPr>
          <a:xfrm>
            <a:off x="13970000" y="2666999"/>
            <a:ext cx="340259" cy="820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baseline="31999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34" name="2"/>
          <p:cNvSpPr txBox="1"/>
          <p:nvPr/>
        </p:nvSpPr>
        <p:spPr>
          <a:xfrm>
            <a:off x="23430393" y="6137450"/>
            <a:ext cx="340259" cy="820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baseline="31999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235" name="1 https://caniuse.com/?search=text-wrap…"/>
          <p:cNvSpPr txBox="1"/>
          <p:nvPr/>
        </p:nvSpPr>
        <p:spPr>
          <a:xfrm>
            <a:off x="1206500" y="11407852"/>
            <a:ext cx="21971000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50000"/>
              </a:lnSpc>
              <a:spcBef>
                <a:spcPts val="3000"/>
              </a:spcBef>
              <a:defRPr b="1" baseline="31999" sz="2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1 </a:t>
            </a:r>
            <a:r>
              <a:rPr b="0" baseline="0">
                <a:hlinkClick r:id="rId5" invalidUrl="" action="" tgtFrame="" tooltip="" history="1" highlightClick="0" endSnd="0"/>
              </a:rPr>
              <a:t>https://caniuse.com/?search=text-wrap</a:t>
            </a:r>
          </a:p>
          <a:p>
            <a:pPr>
              <a:lnSpc>
                <a:spcPct val="50000"/>
              </a:lnSpc>
              <a:spcBef>
                <a:spcPts val="3000"/>
              </a:spcBef>
              <a:defRPr b="1" baseline="31999" sz="2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2 </a:t>
            </a:r>
            <a:r>
              <a:rPr b="0" baseline="0">
                <a:hlinkClick r:id="rId6" invalidUrl="" action="" tgtFrame="" tooltip="" history="1" highlightClick="0" endSnd="0"/>
              </a:rPr>
              <a:t>https://developer.mozilla.org/en-US/docs/Web/CSS/Reference/Properties/text-wrap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roperties: field-siz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Properties: field-sizing</a:t>
            </a:r>
          </a:p>
        </p:txBody>
      </p:sp>
      <p:sp>
        <p:nvSpPr>
          <p:cNvPr id="238" name="Experimental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Experimental</a:t>
            </a:r>
          </a:p>
          <a:p>
            <a:pPr/>
            <a:r>
              <a:t>Automatically resize form controls.</a:t>
            </a:r>
          </a:p>
          <a:p>
            <a:pPr/>
            <a:r>
              <a:t>Size is based on their content.</a:t>
            </a:r>
          </a:p>
          <a:p>
            <a:pPr/>
            <a:r>
              <a:t>Grow or shrink respectively.</a:t>
            </a:r>
          </a:p>
        </p:txBody>
      </p:sp>
      <p:sp>
        <p:nvSpPr>
          <p:cNvPr id="239" name="Slide Number"/>
          <p:cNvSpPr txBox="1"/>
          <p:nvPr>
            <p:ph type="sldNum" sz="quarter" idx="2"/>
          </p:nvPr>
        </p:nvSpPr>
        <p:spPr>
          <a:xfrm>
            <a:off x="23311883" y="12921591"/>
            <a:ext cx="255525" cy="39928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40" name="CleanShot 2025-11-17 at 17.59.02@2x.png" descr="CleanShot 2025-11-17 at 17.59.02@2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24400" y="5837360"/>
            <a:ext cx="6032500" cy="5078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CleanShot 2025-11-28 at 14.34.50@2x.png" descr="CleanShot 2025-11-28 at 14.34.50@2x.png"/>
          <p:cNvPicPr>
            <a:picLocks noChangeAspect="1"/>
          </p:cNvPicPr>
          <p:nvPr/>
        </p:nvPicPr>
        <p:blipFill>
          <a:blip r:embed="rId3">
            <a:extLst/>
          </a:blip>
          <a:srcRect l="479" t="0" r="479" b="0"/>
          <a:stretch>
            <a:fillRect/>
          </a:stretch>
        </p:blipFill>
        <p:spPr>
          <a:xfrm>
            <a:off x="17462499" y="698500"/>
            <a:ext cx="5956301" cy="51136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Screenshot 2025-11-22 at 07.28.34.png" descr="Screenshot 2025-11-22 at 07.28.3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02500" y="2032000"/>
            <a:ext cx="6629400" cy="1524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Rectangle"/>
          <p:cNvSpPr/>
          <p:nvPr/>
        </p:nvSpPr>
        <p:spPr>
          <a:xfrm>
            <a:off x="22643655" y="822057"/>
            <a:ext cx="551943" cy="399289"/>
          </a:xfrm>
          <a:prstGeom prst="rect">
            <a:avLst/>
          </a:prstGeom>
          <a:solidFill>
            <a:srgbClr val="7F7F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4" name="Rectangle"/>
          <p:cNvSpPr/>
          <p:nvPr/>
        </p:nvSpPr>
        <p:spPr>
          <a:xfrm>
            <a:off x="22723226" y="5982922"/>
            <a:ext cx="551943" cy="399289"/>
          </a:xfrm>
          <a:prstGeom prst="rect">
            <a:avLst/>
          </a:prstGeom>
          <a:solidFill>
            <a:srgbClr val="7F7F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5" name="1"/>
          <p:cNvSpPr txBox="1"/>
          <p:nvPr/>
        </p:nvSpPr>
        <p:spPr>
          <a:xfrm>
            <a:off x="13970000" y="2666999"/>
            <a:ext cx="340259" cy="820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baseline="31999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46" name="2"/>
          <p:cNvSpPr txBox="1"/>
          <p:nvPr/>
        </p:nvSpPr>
        <p:spPr>
          <a:xfrm>
            <a:off x="23452540" y="4941505"/>
            <a:ext cx="340259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baseline="31999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247" name="1 https://caniuse.com/?search=field-sizing…"/>
          <p:cNvSpPr txBox="1"/>
          <p:nvPr/>
        </p:nvSpPr>
        <p:spPr>
          <a:xfrm>
            <a:off x="1206500" y="11407852"/>
            <a:ext cx="21971000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50000"/>
              </a:lnSpc>
              <a:spcBef>
                <a:spcPts val="3000"/>
              </a:spcBef>
              <a:defRPr b="1" baseline="31999" sz="2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1 </a:t>
            </a:r>
            <a:r>
              <a:rPr b="0" baseline="0">
                <a:hlinkClick r:id="rId5" invalidUrl="" action="" tgtFrame="" tooltip="" history="1" highlightClick="0" endSnd="0"/>
              </a:rPr>
              <a:t>https://caniuse.com/?search=field-sizing</a:t>
            </a:r>
          </a:p>
          <a:p>
            <a:pPr>
              <a:lnSpc>
                <a:spcPct val="50000"/>
              </a:lnSpc>
              <a:spcBef>
                <a:spcPts val="3000"/>
              </a:spcBef>
              <a:defRPr b="1" baseline="31999" sz="2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2 </a:t>
            </a:r>
            <a:r>
              <a:rPr b="0" baseline="0">
                <a:hlinkClick r:id="rId6" invalidUrl="" action="" tgtFrame="" tooltip="" history="1" highlightClick="0" endSnd="0"/>
              </a:rPr>
              <a:t>https://developer.mozilla.org/en-US/docs/Web/CSS/Reference/Properties/field-sizing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roperties: reading-flow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Properties: reading-flow</a:t>
            </a:r>
          </a:p>
        </p:txBody>
      </p:sp>
      <p:sp>
        <p:nvSpPr>
          <p:cNvPr id="250" name="Experimental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Experimental</a:t>
            </a:r>
          </a:p>
          <a:p>
            <a:pPr/>
            <a:r>
              <a:t>Accessibility feature.</a:t>
            </a:r>
          </a:p>
          <a:p>
            <a:pPr/>
            <a:r>
              <a:t>Control logical order of elements within layout.</a:t>
            </a:r>
          </a:p>
          <a:p>
            <a:pPr/>
            <a:r>
              <a:t>Specify navigation of assistive technologies</a:t>
            </a:r>
            <a:br/>
            <a:r>
              <a:t>when visual order differs from DOM order.</a:t>
            </a:r>
          </a:p>
        </p:txBody>
      </p:sp>
      <p:sp>
        <p:nvSpPr>
          <p:cNvPr id="251" name="Slide Number"/>
          <p:cNvSpPr txBox="1"/>
          <p:nvPr>
            <p:ph type="sldNum" sz="quarter" idx="2"/>
          </p:nvPr>
        </p:nvSpPr>
        <p:spPr>
          <a:xfrm>
            <a:off x="23311883" y="12921591"/>
            <a:ext cx="255525" cy="39928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2" name="CleanShot 2025-11-17 at 18.01.23@2x.png" descr="CleanShot 2025-11-17 at 18.01.23@2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56150" y="7457361"/>
            <a:ext cx="5969000" cy="36777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CleanShot 2025-11-28 at 14.36.54@2x.png" descr="CleanShot 2025-11-28 at 14.36.54@2x.png"/>
          <p:cNvPicPr>
            <a:picLocks noChangeAspect="1"/>
          </p:cNvPicPr>
          <p:nvPr/>
        </p:nvPicPr>
        <p:blipFill>
          <a:blip r:embed="rId3">
            <a:extLst/>
          </a:blip>
          <a:srcRect l="196" t="0" r="196" b="0"/>
          <a:stretch>
            <a:fillRect/>
          </a:stretch>
        </p:blipFill>
        <p:spPr>
          <a:xfrm>
            <a:off x="17462500" y="698500"/>
            <a:ext cx="5956301" cy="66840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Screenshot 2025-11-22 at 07.29.38.png" descr="Screenshot 2025-11-22 at 07.29.3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02500" y="2032000"/>
            <a:ext cx="6629400" cy="1524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Rectangle"/>
          <p:cNvSpPr/>
          <p:nvPr/>
        </p:nvSpPr>
        <p:spPr>
          <a:xfrm>
            <a:off x="22706379" y="788363"/>
            <a:ext cx="551943" cy="399289"/>
          </a:xfrm>
          <a:prstGeom prst="rect">
            <a:avLst/>
          </a:prstGeom>
          <a:solidFill>
            <a:srgbClr val="7F7F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6" name="Rectangle"/>
          <p:cNvSpPr/>
          <p:nvPr/>
        </p:nvSpPr>
        <p:spPr>
          <a:xfrm>
            <a:off x="22706379" y="7545022"/>
            <a:ext cx="551943" cy="386589"/>
          </a:xfrm>
          <a:prstGeom prst="rect">
            <a:avLst/>
          </a:prstGeom>
          <a:solidFill>
            <a:srgbClr val="7F7F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7" name="1 https://caniuse.com/?search=reading-flow…"/>
          <p:cNvSpPr txBox="1"/>
          <p:nvPr/>
        </p:nvSpPr>
        <p:spPr>
          <a:xfrm>
            <a:off x="1206500" y="11407852"/>
            <a:ext cx="21971000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50000"/>
              </a:lnSpc>
              <a:spcBef>
                <a:spcPts val="3000"/>
              </a:spcBef>
              <a:defRPr b="1" baseline="31999" sz="2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1 </a:t>
            </a:r>
            <a:r>
              <a:rPr b="0" baseline="0">
                <a:hlinkClick r:id="rId5" invalidUrl="" action="" tgtFrame="" tooltip="" history="1" highlightClick="0" endSnd="0"/>
              </a:rPr>
              <a:t>https://caniuse.com/?search=reading-flow</a:t>
            </a:r>
          </a:p>
          <a:p>
            <a:pPr>
              <a:lnSpc>
                <a:spcPct val="50000"/>
              </a:lnSpc>
              <a:spcBef>
                <a:spcPts val="3000"/>
              </a:spcBef>
              <a:defRPr b="1" baseline="31999" sz="2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2 </a:t>
            </a:r>
            <a:r>
              <a:rPr b="0" baseline="0">
                <a:hlinkClick r:id="rId6" invalidUrl="" action="" tgtFrame="" tooltip="" history="1" highlightClick="0" endSnd="0"/>
              </a:rPr>
              <a:t>https://developer.chrome.com/blog/reading-flow</a:t>
            </a:r>
          </a:p>
        </p:txBody>
      </p:sp>
      <p:sp>
        <p:nvSpPr>
          <p:cNvPr id="258" name="1"/>
          <p:cNvSpPr txBox="1"/>
          <p:nvPr/>
        </p:nvSpPr>
        <p:spPr>
          <a:xfrm>
            <a:off x="13970000" y="2666999"/>
            <a:ext cx="340259" cy="820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baseline="31999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59" name="2"/>
          <p:cNvSpPr txBox="1"/>
          <p:nvPr/>
        </p:nvSpPr>
        <p:spPr>
          <a:xfrm>
            <a:off x="23439840" y="6498541"/>
            <a:ext cx="340259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baseline="31999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